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8" r:id="rId3"/>
    <p:sldId id="257" r:id="rId4"/>
    <p:sldId id="268" r:id="rId5"/>
    <p:sldId id="269" r:id="rId6"/>
    <p:sldId id="262" r:id="rId7"/>
    <p:sldId id="263" r:id="rId8"/>
    <p:sldId id="261" r:id="rId9"/>
    <p:sldId id="265" r:id="rId10"/>
    <p:sldId id="264" r:id="rId11"/>
    <p:sldId id="267" r:id="rId12"/>
  </p:sldIdLst>
  <p:sldSz cx="12192000" cy="6858000"/>
  <p:notesSz cx="6858000" cy="9144000"/>
  <p:embeddedFontLst>
    <p:embeddedFont>
      <p:font typeface="Amatic SC" panose="020B0604020202020204" charset="-79"/>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F"/>
    <a:srgbClr val="FFCCFF"/>
    <a:srgbClr val="CCFFFF"/>
    <a:srgbClr val="E1FFFF"/>
    <a:srgbClr val="CC66FF"/>
    <a:srgbClr val="E6E5F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269" autoAdjust="0"/>
  </p:normalViewPr>
  <p:slideViewPr>
    <p:cSldViewPr snapToGrid="0">
      <p:cViewPr varScale="1">
        <p:scale>
          <a:sx n="80" d="100"/>
          <a:sy n="80" d="100"/>
        </p:scale>
        <p:origin x="1382" y="7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t>27/01/2022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27/01/2022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27/01/2022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Plan 21-22</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046988"/>
          </a:xfrm>
          <a:prstGeom prst="rect">
            <a:avLst/>
          </a:prstGeom>
          <a:noFill/>
        </p:spPr>
        <p:txBody>
          <a:bodyPr wrap="square">
            <a:spAutoFit/>
          </a:bodyPr>
          <a:lstStyle/>
          <a:p>
            <a:r>
              <a:rPr lang="en-US" sz="1600" i="1" dirty="0"/>
              <a:t>“Children will </a:t>
            </a:r>
            <a:r>
              <a:rPr lang="en-US" sz="1600" i="1" dirty="0" smtClean="0"/>
              <a:t>have an </a:t>
            </a:r>
            <a:r>
              <a:rPr lang="en-US" sz="1600" i="1" dirty="0"/>
              <a:t>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a:t>
            </a:r>
            <a:r>
              <a:rPr lang="en-US" sz="1600" i="1" dirty="0" smtClean="0"/>
              <a:t>.”</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1815882"/>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a:t>
            </a:r>
            <a:r>
              <a:rPr lang="en-US" sz="1600" i="1" dirty="0" smtClean="0"/>
              <a:t>Nova, </a:t>
            </a:r>
            <a:r>
              <a:rPr lang="en-US" sz="1600" i="1" dirty="0"/>
              <a:t>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a:t>
            </a:r>
            <a:r>
              <a:rPr lang="en-US" sz="1600" i="1" dirty="0" smtClean="0"/>
              <a:t>.”</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35116839"/>
              </p:ext>
            </p:extLst>
          </p:nvPr>
        </p:nvGraphicFramePr>
        <p:xfrm>
          <a:off x="262488" y="492233"/>
          <a:ext cx="11459364" cy="53898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Fantastic</a:t>
                      </a:r>
                      <a:r>
                        <a:rPr lang="en-US" sz="1800" baseline="0" dirty="0" smtClean="0">
                          <a:latin typeface="Amatic SC" panose="00000500000000000000" pitchFamily="2" charset="-79"/>
                          <a:cs typeface="Amatic SC" panose="00000500000000000000" pitchFamily="2" charset="-79"/>
                        </a:rPr>
                        <a:t> food</a:t>
                      </a:r>
                      <a:r>
                        <a:rPr lang="en-US" sz="1800" dirty="0" smtClean="0">
                          <a:latin typeface="Amatic SC" panose="00000500000000000000" pitchFamily="2" charset="-79"/>
                          <a:cs typeface="Amatic SC" panose="00000500000000000000" pitchFamily="2" charset="-79"/>
                        </a:rPr>
                        <a:t>!  </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a:t>
                      </a:r>
                      <a:r>
                        <a:rPr lang="en-US" sz="2400" b="1" dirty="0" smtClean="0">
                          <a:latin typeface="Amatic SC" panose="00000500000000000000" pitchFamily="2" charset="-79"/>
                          <a:cs typeface="Amatic SC" panose="00000500000000000000" pitchFamily="2" charset="-79"/>
                        </a:rPr>
                        <a:t>world</a:t>
                      </a:r>
                      <a:endParaRPr lang="en-US"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Talking </a:t>
                      </a:r>
                      <a:r>
                        <a:rPr lang="en-GB" sz="700" b="0" dirty="0">
                          <a:solidFill>
                            <a:schemeClr val="tx1"/>
                          </a:solidFill>
                          <a:effectLst/>
                          <a:latin typeface="+mn-lt"/>
                          <a:ea typeface="Calibri" panose="020F0502020204030204" pitchFamily="34" charset="0"/>
                          <a:cs typeface="Amatic SC" panose="00000500000000000000" pitchFamily="2" charset="-79"/>
                        </a:rPr>
                        <a:t>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animals in the jungle?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dirty="0" smtClean="0">
                          <a:latin typeface="+mn-lt"/>
                        </a:rPr>
                        <a:t>Nocturnal </a:t>
                      </a:r>
                      <a:r>
                        <a:rPr lang="en-US" sz="700" dirty="0">
                          <a:latin typeface="+mn-lt"/>
                        </a:rPr>
                        <a:t>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a:t>
                      </a:r>
                      <a:r>
                        <a:rPr lang="en-US" sz="700" dirty="0" smtClean="0"/>
                        <a:t>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Listen </a:t>
                      </a:r>
                      <a:r>
                        <a:rPr lang="en-US" sz="700" dirty="0"/>
                        <a:t>to children describing and commenting on things they have seen whilst outside, including plants and animals. </a:t>
                      </a: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Introduce </a:t>
                      </a:r>
                      <a:r>
                        <a:rPr lang="en-GB" sz="700" b="0" dirty="0">
                          <a:solidFill>
                            <a:schemeClr val="tx1"/>
                          </a:solidFill>
                          <a:effectLst/>
                          <a:latin typeface="+mn-lt"/>
                          <a:ea typeface="Calibri" panose="020F0502020204030204" pitchFamily="34" charset="0"/>
                          <a:cs typeface="Amatic SC" panose="00000500000000000000" pitchFamily="2" charset="-79"/>
                        </a:rPr>
                        <a:t>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a:solidFill>
                            <a:schemeClr val="tx1"/>
                          </a:solidFill>
                          <a:effectLst/>
                          <a:latin typeface="+mn-lt"/>
                          <a:ea typeface="Calibri" panose="020F0502020204030204" pitchFamily="34" charset="0"/>
                          <a:cs typeface="Amatic SC" panose="00000500000000000000" pitchFamily="2" charset="-79"/>
                        </a:rPr>
                        <a:t>BeeBots</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Discuss </a:t>
                      </a:r>
                      <a:r>
                        <a:rPr lang="en-GB" sz="700" b="0" dirty="0">
                          <a:solidFill>
                            <a:schemeClr val="tx1"/>
                          </a:solidFill>
                          <a:effectLst/>
                          <a:latin typeface="+mn-lt"/>
                          <a:ea typeface="Calibri" panose="020F0502020204030204" pitchFamily="34" charset="0"/>
                          <a:cs typeface="Amatic SC" panose="00000500000000000000" pitchFamily="2" charset="-79"/>
                        </a:rPr>
                        <a:t>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r>
                        <a:rPr lang="en-US" sz="700" dirty="0" smtClean="0">
                          <a:latin typeface="+mn-lt"/>
                        </a:rPr>
                        <a:t>?</a:t>
                      </a:r>
                      <a:r>
                        <a:rPr lang="en-GB" sz="700" b="0" dirty="0" smtClean="0">
                          <a:solidFill>
                            <a:schemeClr val="tx1"/>
                          </a:solidFill>
                          <a:effectLst/>
                          <a:latin typeface="+mn-lt"/>
                          <a:ea typeface="Calibri" panose="020F0502020204030204" pitchFamily="34" charset="0"/>
                          <a:cs typeface="Amatic SC" panose="00000500000000000000" pitchFamily="2" charset="-79"/>
                        </a:rPr>
                        <a:t>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cs typeface="Amatic SC" panose="00000500000000000000" pitchFamily="2" charset="-79"/>
                        </a:rPr>
                        <a:t>Try</a:t>
                      </a:r>
                      <a:r>
                        <a:rPr lang="en-GB" sz="700" b="0" baseline="0" dirty="0" smtClean="0">
                          <a:solidFill>
                            <a:schemeClr val="tx1"/>
                          </a:solidFill>
                          <a:effectLst/>
                          <a:latin typeface="+mn-lt"/>
                          <a:cs typeface="Amatic SC" panose="00000500000000000000" pitchFamily="2" charset="-79"/>
                        </a:rPr>
                        <a:t> food from cultures around the world and look at where it comes from on the globe and world map.</a:t>
                      </a:r>
                    </a:p>
                    <a:p>
                      <a:pPr marL="171450" indent="-171450">
                        <a:lnSpc>
                          <a:spcPct val="100000"/>
                        </a:lnSpc>
                        <a:spcBef>
                          <a:spcPts val="100"/>
                        </a:spcBef>
                        <a:spcAft>
                          <a:spcPts val="800"/>
                        </a:spcAft>
                        <a:buFont typeface="Courier New" panose="02070309020205020404" pitchFamily="49" charset="0"/>
                        <a:buChar char="o"/>
                      </a:pPr>
                      <a:r>
                        <a:rPr lang="en-US" sz="700" dirty="0" smtClean="0">
                          <a:latin typeface="+mn-lt"/>
                        </a:rPr>
                        <a:t>Materials</a:t>
                      </a:r>
                      <a:r>
                        <a:rPr lang="en-US" sz="700" dirty="0">
                          <a:latin typeface="+mn-lt"/>
                        </a:rPr>
                        <a:t>: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endParaRPr lang="en-GB"/>
                    </a:p>
                  </a:txBody>
                  <a:tcPr/>
                </a:tc>
                <a:tc gridSpan="2">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endParaRPr lang="en-GB"/>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endParaRPr lang="en-GB"/>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055648354"/>
                  </a:ext>
                </a:extLst>
              </a:tr>
            </a:tbl>
          </a:graphicData>
        </a:graphic>
      </p:graphicFrame>
    </p:spTree>
    <p:extLst>
      <p:ext uri="{BB962C8B-B14F-4D97-AF65-F5344CB8AC3E}">
        <p14:creationId xmlns:p14="http://schemas.microsoft.com/office/powerpoint/2010/main" val="231599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85724011"/>
              </p:ext>
            </p:extLst>
          </p:nvPr>
        </p:nvGraphicFramePr>
        <p:xfrm>
          <a:off x="366318" y="476214"/>
          <a:ext cx="11459364" cy="527398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Fantastic</a:t>
                      </a:r>
                      <a:r>
                        <a:rPr lang="en-US" sz="2000" baseline="0" dirty="0" smtClean="0">
                          <a:latin typeface="Amatic SC" panose="00000500000000000000" pitchFamily="2" charset="-79"/>
                          <a:cs typeface="Amatic SC" panose="00000500000000000000" pitchFamily="2" charset="-79"/>
                        </a:rPr>
                        <a:t> food</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endParaRPr lang="en-US" sz="1800" b="0" dirty="0" smtClean="0">
                        <a:latin typeface="Amatic SC" panose="00000500000000000000" pitchFamily="2" charset="-79"/>
                        <a:cs typeface="Amatic SC" panose="00000500000000000000" pitchFamily="2" charset="-79"/>
                      </a:endParaRPr>
                    </a:p>
                    <a:p>
                      <a:pPr algn="ctr"/>
                      <a:r>
                        <a:rPr lang="en-US" sz="2000" b="0" dirty="0" smtClean="0">
                          <a:latin typeface="Amatic SC" panose="00000500000000000000" pitchFamily="2" charset="-79"/>
                          <a:cs typeface="Amatic SC" panose="00000500000000000000" pitchFamily="2" charset="-79"/>
                        </a:rPr>
                        <a:t>CHARACTERISTICS</a:t>
                      </a:r>
                      <a:r>
                        <a:rPr lang="en-US" sz="2000" b="0" baseline="0" dirty="0" smtClean="0">
                          <a:latin typeface="Amatic SC" panose="00000500000000000000" pitchFamily="2" charset="-79"/>
                          <a:cs typeface="Amatic SC" panose="00000500000000000000" pitchFamily="2" charset="-79"/>
                        </a:rPr>
                        <a:t> OF EFFETCIVE LEARNING</a:t>
                      </a:r>
                    </a:p>
                    <a:p>
                      <a:pPr algn="ctr"/>
                      <a:endParaRPr lang="en-US" sz="2000" b="0" baseline="0" dirty="0" smtClean="0">
                        <a:latin typeface="Amatic SC" panose="00000500000000000000" pitchFamily="2" charset="-79"/>
                        <a:cs typeface="Amatic SC" panose="00000500000000000000" pitchFamily="2" charset="-79"/>
                      </a:endParaRPr>
                    </a:p>
                    <a:p>
                      <a:pPr algn="ctr"/>
                      <a:endParaRPr lang="en-US" sz="2000" b="0" baseline="0" dirty="0" smtClean="0">
                        <a:latin typeface="Amatic SC" panose="00000500000000000000" pitchFamily="2" charset="-79"/>
                        <a:cs typeface="Amatic SC" panose="00000500000000000000" pitchFamily="2" charset="-79"/>
                      </a:endParaRPr>
                    </a:p>
                    <a:p>
                      <a:pPr algn="ctr"/>
                      <a:endParaRPr lang="en-US" sz="20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Over Arching Principles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7030A0"/>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7030A0"/>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7030A0"/>
                          </a:solidFill>
                          <a:latin typeface="+mn-lt"/>
                          <a:cs typeface="Amatic SC" panose="00000500000000000000" pitchFamily="2" charset="-79"/>
                        </a:rPr>
                        <a:t>Creating and thinking critically</a:t>
                      </a:r>
                      <a:r>
                        <a:rPr lang="en-US" sz="1200" b="1" dirty="0">
                          <a:solidFill>
                            <a:srgbClr val="FF33CC"/>
                          </a:solidFill>
                          <a:latin typeface="+mn-lt"/>
                          <a:cs typeface="Amatic SC" panose="00000500000000000000" pitchFamily="2" charset="-79"/>
                        </a:rPr>
                        <a:t>: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b="0" i="1" kern="1200" dirty="0" smtClean="0">
                          <a:solidFill>
                            <a:schemeClr val="dk1"/>
                          </a:solidFill>
                          <a:effectLst/>
                          <a:latin typeface="+mn-lt"/>
                          <a:ea typeface="+mn-ea"/>
                          <a:cs typeface="+mn-cs"/>
                        </a:rPr>
                        <a:t> </a:t>
                      </a:r>
                      <a:endParaRPr lang="en-US" sz="1200" b="0" i="1" kern="1200" dirty="0">
                        <a:solidFill>
                          <a:schemeClr val="dk1"/>
                        </a:solidFill>
                        <a:effectLst/>
                        <a:latin typeface="+mn-lt"/>
                        <a:ea typeface="+mn-ea"/>
                        <a:cs typeface="+mn-cs"/>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Tree>
    <p:extLst>
      <p:ext uri="{BB962C8B-B14F-4D97-AF65-F5344CB8AC3E}">
        <p14:creationId xmlns:p14="http://schemas.microsoft.com/office/powerpoint/2010/main" val="29527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70115444"/>
              </p:ext>
            </p:extLst>
          </p:nvPr>
        </p:nvGraphicFramePr>
        <p:xfrm>
          <a:off x="133491" y="501550"/>
          <a:ext cx="11925018" cy="597726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Amatic SC" panose="00000500000000000000" pitchFamily="2" charset="-79"/>
                          <a:cs typeface="Amatic SC" panose="00000500000000000000" pitchFamily="2" charset="-79"/>
                        </a:rPr>
                        <a:t>Autumn 1</a:t>
                      </a:r>
                      <a:endParaRPr lang="en-GB" sz="24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matic SC" panose="00000500000000000000" pitchFamily="2" charset="-79"/>
                          <a:cs typeface="Amatic SC" panose="00000500000000000000" pitchFamily="2" charset="-79"/>
                        </a:rPr>
                        <a:t>Autumn 2</a:t>
                      </a:r>
                      <a:endParaRPr lang="en-GB" sz="24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tx1"/>
                          </a:solidFill>
                          <a:latin typeface="Amatic SC" panose="00000500000000000000" pitchFamily="2" charset="-79"/>
                          <a:cs typeface="Amatic SC" panose="00000500000000000000" pitchFamily="2" charset="-79"/>
                        </a:rPr>
                        <a:t>Spring 1</a:t>
                      </a:r>
                      <a:endParaRPr lang="en-GB" sz="24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tx1"/>
                          </a:solidFill>
                          <a:latin typeface="Amatic SC" panose="00000500000000000000" pitchFamily="2" charset="-79"/>
                          <a:cs typeface="Amatic SC" panose="00000500000000000000" pitchFamily="2" charset="-79"/>
                        </a:rPr>
                        <a:t>Spring 2</a:t>
                      </a:r>
                      <a:endParaRPr lang="en-GB" sz="24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tx1"/>
                          </a:solidFill>
                          <a:latin typeface="Amatic SC" panose="00000500000000000000" pitchFamily="2" charset="-79"/>
                          <a:cs typeface="Amatic SC" panose="00000500000000000000" pitchFamily="2" charset="-79"/>
                        </a:rPr>
                        <a:t>Summer 1</a:t>
                      </a:r>
                      <a:endParaRPr lang="en-GB" sz="24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tx1"/>
                          </a:solidFill>
                          <a:latin typeface="Amatic SC" panose="00000500000000000000" pitchFamily="2" charset="-79"/>
                          <a:cs typeface="Amatic SC" panose="00000500000000000000" pitchFamily="2" charset="-79"/>
                        </a:rPr>
                        <a:t>Summer 2</a:t>
                      </a:r>
                      <a:endParaRPr lang="en-GB" sz="240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All About me!</a:t>
                      </a:r>
                    </a:p>
                    <a:p>
                      <a:pPr algn="ctr"/>
                      <a:r>
                        <a:rPr lang="en-US" sz="1050" dirty="0" smtClean="0">
                          <a:solidFill>
                            <a:schemeClr val="tx1"/>
                          </a:solidFill>
                          <a:latin typeface="+mn-lt"/>
                          <a:cs typeface="Amatic SC" panose="00000500000000000000" pitchFamily="2" charset="-79"/>
                        </a:rPr>
                        <a:t>New Beginnings</a:t>
                      </a:r>
                    </a:p>
                    <a:p>
                      <a:pPr algn="ctr"/>
                      <a:r>
                        <a:rPr lang="en-US" sz="1050" dirty="0" smtClean="0">
                          <a:solidFill>
                            <a:schemeClr val="tx1"/>
                          </a:solidFill>
                          <a:latin typeface="+mn-lt"/>
                          <a:cs typeface="Amatic SC" panose="00000500000000000000" pitchFamily="2" charset="-79"/>
                        </a:rPr>
                        <a:t>Starting</a:t>
                      </a:r>
                      <a:r>
                        <a:rPr lang="en-US" sz="1050" baseline="0" dirty="0" smtClean="0">
                          <a:solidFill>
                            <a:schemeClr val="tx1"/>
                          </a:solidFill>
                          <a:latin typeface="+mn-lt"/>
                          <a:cs typeface="Amatic SC" panose="00000500000000000000" pitchFamily="2" charset="-79"/>
                        </a:rPr>
                        <a:t> school/ my new class</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People who help us </a:t>
                      </a:r>
                      <a:r>
                        <a:rPr lang="en-US" sz="1050" dirty="0" smtClean="0">
                          <a:solidFill>
                            <a:schemeClr val="tx1"/>
                          </a:solidFill>
                          <a:latin typeface="+mn-lt"/>
                          <a:cs typeface="Amatic SC" panose="00000500000000000000" pitchFamily="2" charset="-79"/>
                        </a:rPr>
                        <a:t>/ Careers Staying </a:t>
                      </a:r>
                      <a:r>
                        <a:rPr lang="en-US" sz="1050" dirty="0">
                          <a:solidFill>
                            <a:schemeClr val="tx1"/>
                          </a:solidFill>
                          <a:latin typeface="+mn-lt"/>
                          <a:cs typeface="Amatic SC" panose="00000500000000000000" pitchFamily="2" charset="-79"/>
                        </a:rPr>
                        <a:t>healthy / </a:t>
                      </a:r>
                      <a:r>
                        <a:rPr lang="en-US" sz="1050" dirty="0" smtClean="0">
                          <a:solidFill>
                            <a:schemeClr val="tx1"/>
                          </a:solidFill>
                          <a:latin typeface="+mn-lt"/>
                          <a:cs typeface="Amatic SC" panose="00000500000000000000" pitchFamily="2" charset="-79"/>
                        </a:rPr>
                        <a:t>Human </a:t>
                      </a:r>
                      <a:r>
                        <a:rPr lang="en-US" sz="1050" dirty="0">
                          <a:solidFill>
                            <a:schemeClr val="tx1"/>
                          </a:solidFill>
                          <a:latin typeface="+mn-lt"/>
                          <a:cs typeface="Amatic SC" panose="00000500000000000000" pitchFamily="2" charset="-79"/>
                        </a:rPr>
                        <a:t>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What do I want to be when I grow up?</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Old </a:t>
                      </a:r>
                      <a:r>
                        <a:rPr lang="en-US" sz="1050" dirty="0">
                          <a:solidFill>
                            <a:schemeClr val="tx1"/>
                          </a:solidFill>
                          <a:latin typeface="+mn-lt"/>
                          <a:cs typeface="Amatic SC" panose="00000500000000000000" pitchFamily="2" charset="-79"/>
                        </a:rPr>
                        <a:t>favourites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Christmas </a:t>
                      </a:r>
                      <a:r>
                        <a:rPr lang="en-US" sz="1050" dirty="0">
                          <a:solidFill>
                            <a:schemeClr val="tx1"/>
                          </a:solidFill>
                          <a:latin typeface="+mn-lt"/>
                          <a:cs typeface="Amatic SC" panose="00000500000000000000" pitchFamily="2" charset="-79"/>
                        </a:rPr>
                        <a:t>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a:t>
                      </a:r>
                      <a:r>
                        <a:rPr lang="en-US" sz="1050" dirty="0" smtClean="0">
                          <a:solidFill>
                            <a:schemeClr val="tx1"/>
                          </a:solidFill>
                          <a:latin typeface="+mn-lt"/>
                          <a:cs typeface="Amatic SC" panose="00000500000000000000" pitchFamily="2" charset="-79"/>
                        </a:rPr>
                        <a:t>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Christmas crafts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Life cycles </a:t>
                      </a:r>
                    </a:p>
                    <a:p>
                      <a:pPr algn="ctr"/>
                      <a:r>
                        <a:rPr lang="en-US" sz="1050" dirty="0" smtClean="0">
                          <a:solidFill>
                            <a:schemeClr val="tx1"/>
                          </a:solidFill>
                          <a:latin typeface="+mn-lt"/>
                          <a:cs typeface="Amatic SC" panose="00000500000000000000" pitchFamily="2" charset="-79"/>
                        </a:rPr>
                        <a:t>Animals </a:t>
                      </a:r>
                      <a:r>
                        <a:rPr lang="en-US" sz="1050" dirty="0">
                          <a:solidFill>
                            <a:schemeClr val="tx1"/>
                          </a:solidFill>
                          <a:latin typeface="+mn-lt"/>
                          <a:cs typeface="Amatic SC" panose="00000500000000000000" pitchFamily="2" charset="-79"/>
                        </a:rPr>
                        <a:t>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Climates / Hibernation </a:t>
                      </a:r>
                    </a:p>
                    <a:p>
                      <a:pPr algn="ctr"/>
                      <a:r>
                        <a:rPr lang="en-US" sz="1050" dirty="0">
                          <a:solidFill>
                            <a:schemeClr val="tx1"/>
                          </a:solidFill>
                          <a:latin typeface="+mn-lt"/>
                          <a:cs typeface="Amatic SC" panose="00000500000000000000" pitchFamily="2" charset="-79"/>
                        </a:rPr>
                        <a:t>Down on the Farm </a:t>
                      </a:r>
                    </a:p>
                    <a:p>
                      <a:pPr algn="ctr"/>
                      <a:r>
                        <a:rPr lang="en-US" sz="1050" dirty="0" smtClean="0">
                          <a:solidFill>
                            <a:schemeClr val="tx1"/>
                          </a:solidFill>
                          <a:latin typeface="+mn-lt"/>
                          <a:cs typeface="Amatic SC" panose="00000500000000000000" pitchFamily="2" charset="-79"/>
                        </a:rPr>
                        <a:t>Mini </a:t>
                      </a:r>
                      <a:r>
                        <a:rPr lang="en-US" sz="1050" dirty="0">
                          <a:solidFill>
                            <a:schemeClr val="tx1"/>
                          </a:solidFill>
                          <a:latin typeface="+mn-lt"/>
                          <a:cs typeface="Amatic SC" panose="00000500000000000000" pitchFamily="2" charset="-79"/>
                        </a:rPr>
                        <a:t>Beasts </a:t>
                      </a:r>
                    </a:p>
                    <a:p>
                      <a:pPr algn="ctr"/>
                      <a:r>
                        <a:rPr lang="en-US" sz="1050" dirty="0">
                          <a:solidFill>
                            <a:schemeClr val="tx1"/>
                          </a:solidFill>
                          <a:latin typeface="+mn-lt"/>
                          <a:cs typeface="Amatic SC" panose="00000500000000000000" pitchFamily="2" charset="-79"/>
                        </a:rPr>
                        <a:t>Animal Arts and crafts</a:t>
                      </a:r>
                    </a:p>
                    <a:p>
                      <a:pPr algn="ctr"/>
                      <a:r>
                        <a:rPr lang="en-US" sz="1050" dirty="0">
                          <a:solidFill>
                            <a:schemeClr val="tx1"/>
                          </a:solidFill>
                          <a:latin typeface="+mn-lt"/>
                          <a:cs typeface="Amatic SC" panose="00000500000000000000" pitchFamily="2" charset="-79"/>
                        </a:rPr>
                        <a:t>Night and day animals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David Attenborough </a:t>
                      </a:r>
                    </a:p>
                    <a:p>
                      <a:pPr algn="ctr"/>
                      <a:r>
                        <a:rPr lang="en-US" sz="1050" dirty="0">
                          <a:solidFill>
                            <a:schemeClr val="tx1"/>
                          </a:solidFill>
                          <a:latin typeface="+mn-lt"/>
                          <a:cs typeface="Amatic SC" panose="00000500000000000000" pitchFamily="2" charset="-79"/>
                        </a:rPr>
                        <a:t>Happy Habitats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Growing</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Weather / seasons </a:t>
                      </a:r>
                    </a:p>
                    <a:p>
                      <a:pPr algn="ct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great outdoors </a:t>
                      </a:r>
                    </a:p>
                    <a:p>
                      <a:pPr algn="ctr"/>
                      <a:r>
                        <a:rPr lang="en-US" sz="1050" dirty="0">
                          <a:solidFill>
                            <a:schemeClr val="tx1"/>
                          </a:solidFill>
                          <a:latin typeface="+mn-lt"/>
                          <a:cs typeface="Amatic SC" panose="00000500000000000000" pitchFamily="2" charset="-79"/>
                        </a:rPr>
                        <a:t>Forest School </a:t>
                      </a:r>
                    </a:p>
                    <a:p>
                      <a:pPr algn="ctr"/>
                      <a:r>
                        <a:rPr lang="en-US" sz="1050" dirty="0">
                          <a:solidFill>
                            <a:schemeClr val="tx1"/>
                          </a:solidFill>
                          <a:latin typeface="+mn-lt"/>
                          <a:cs typeface="Amatic SC" panose="00000500000000000000" pitchFamily="2" charset="-79"/>
                        </a:rPr>
                        <a:t>Planting seeds </a:t>
                      </a:r>
                    </a:p>
                    <a:p>
                      <a:pPr algn="ctr"/>
                      <a:r>
                        <a:rPr lang="en-US" sz="1050" dirty="0" smtClean="0">
                          <a:solidFill>
                            <a:schemeClr val="tx1"/>
                          </a:solidFill>
                          <a:latin typeface="+mn-lt"/>
                          <a:cs typeface="Amatic SC" panose="00000500000000000000" pitchFamily="2" charset="-79"/>
                        </a:rPr>
                        <a:t>Nature</a:t>
                      </a:r>
                      <a:r>
                        <a:rPr lang="en-US" sz="1050" baseline="0" dirty="0" smtClean="0">
                          <a:solidFill>
                            <a:schemeClr val="tx1"/>
                          </a:solidFill>
                          <a:latin typeface="+mn-lt"/>
                          <a:cs typeface="Amatic SC" panose="00000500000000000000" pitchFamily="2" charset="-79"/>
                        </a:rPr>
                        <a:t> sculptures</a:t>
                      </a:r>
                      <a:r>
                        <a:rPr lang="en-US" sz="1050" dirty="0" smtClean="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Andy Goldsworthy </a:t>
                      </a:r>
                    </a:p>
                    <a:p>
                      <a:pPr algn="ctr"/>
                      <a:r>
                        <a:rPr lang="en-US" sz="1050" dirty="0">
                          <a:solidFill>
                            <a:schemeClr val="tx1"/>
                          </a:solidFill>
                          <a:latin typeface="+mn-lt"/>
                          <a:cs typeface="Amatic SC" panose="00000500000000000000" pitchFamily="2" charset="-79"/>
                        </a:rPr>
                        <a:t>Reduce, Reuse &amp; Recycle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Easter time / Easter art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chemeClr val="tx1"/>
                          </a:solidFill>
                          <a:latin typeface="Amatic SC" panose="00000500000000000000" pitchFamily="2" charset="-79"/>
                          <a:cs typeface="Amatic SC" panose="00000500000000000000" pitchFamily="2" charset="-79"/>
                        </a:rPr>
                        <a:t>Ticket to ride!  </a:t>
                      </a:r>
                    </a:p>
                    <a:p>
                      <a:pPr algn="ctr"/>
                      <a:r>
                        <a:rPr lang="en-US" sz="1050" dirty="0" smtClean="0">
                          <a:solidFill>
                            <a:schemeClr val="tx1"/>
                          </a:solidFill>
                          <a:latin typeface="+mn-lt"/>
                          <a:cs typeface="Amatic SC" panose="00000500000000000000" pitchFamily="2" charset="-79"/>
                        </a:rPr>
                        <a:t>Transport </a:t>
                      </a:r>
                    </a:p>
                    <a:p>
                      <a:pPr algn="ctr"/>
                      <a:r>
                        <a:rPr lang="en-US" sz="1050" dirty="0" smtClean="0">
                          <a:solidFill>
                            <a:schemeClr val="tx1"/>
                          </a:solidFill>
                          <a:latin typeface="+mn-lt"/>
                          <a:cs typeface="Amatic SC" panose="00000500000000000000" pitchFamily="2" charset="-79"/>
                        </a:rPr>
                        <a:t>Machines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a:t>
                      </a:r>
                      <a:r>
                        <a:rPr lang="en-US" sz="1050" dirty="0" smtClean="0">
                          <a:solidFill>
                            <a:schemeClr val="tx1"/>
                          </a:solidFill>
                          <a:latin typeface="+mn-lt"/>
                          <a:cs typeface="Amatic SC" panose="00000500000000000000" pitchFamily="2" charset="-79"/>
                        </a:rPr>
                        <a:t>world?</a:t>
                      </a:r>
                    </a:p>
                    <a:p>
                      <a:pPr algn="ctr"/>
                      <a:r>
                        <a:rPr lang="en-US" sz="1050" dirty="0" smtClean="0">
                          <a:solidFill>
                            <a:schemeClr val="tx1"/>
                          </a:solidFill>
                          <a:latin typeface="+mn-lt"/>
                          <a:cs typeface="Amatic SC" panose="00000500000000000000" pitchFamily="2" charset="-79"/>
                        </a:rPr>
                        <a:t>Where </a:t>
                      </a:r>
                      <a:r>
                        <a:rPr lang="en-US" sz="1050" dirty="0">
                          <a:solidFill>
                            <a:schemeClr val="tx1"/>
                          </a:solidFill>
                          <a:latin typeface="+mn-lt"/>
                          <a:cs typeface="Amatic SC" panose="00000500000000000000" pitchFamily="2" charset="-79"/>
                        </a:rPr>
                        <a:t>do we live in the UK / world? </a:t>
                      </a:r>
                    </a:p>
                    <a:p>
                      <a:pPr algn="ctr"/>
                      <a:r>
                        <a:rPr lang="en-US" sz="1050" dirty="0">
                          <a:solidFill>
                            <a:schemeClr val="tx1"/>
                          </a:solidFill>
                          <a:latin typeface="+mn-lt"/>
                          <a:cs typeface="Amatic SC" panose="00000500000000000000" pitchFamily="2" charset="-79"/>
                        </a:rPr>
                        <a:t>Fly me to the moon! </a:t>
                      </a:r>
                    </a:p>
                    <a:p>
                      <a:pPr algn="ctr"/>
                      <a:r>
                        <a:rPr lang="en-US" sz="1050" dirty="0">
                          <a:solidFill>
                            <a:schemeClr val="tx1"/>
                          </a:solidFill>
                          <a:latin typeface="+mn-lt"/>
                          <a:cs typeface="Amatic SC" panose="00000500000000000000" pitchFamily="2" charset="-79"/>
                        </a:rPr>
                        <a:t>Vehicles past and </a:t>
                      </a:r>
                      <a:r>
                        <a:rPr lang="en-US" sz="1050" dirty="0" smtClean="0">
                          <a:solidFill>
                            <a:schemeClr val="tx1"/>
                          </a:solidFill>
                          <a:latin typeface="+mn-lt"/>
                          <a:cs typeface="Amatic SC" panose="00000500000000000000" pitchFamily="2" charset="-79"/>
                        </a:rPr>
                        <a:t>present </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Design your own transport! </a:t>
                      </a:r>
                    </a:p>
                    <a:p>
                      <a:pPr algn="ctr"/>
                      <a:r>
                        <a:rPr lang="en-US" sz="1050" dirty="0">
                          <a:solidFill>
                            <a:schemeClr val="tx1"/>
                          </a:solidFill>
                          <a:latin typeface="+mn-lt"/>
                          <a:cs typeface="Amatic SC" panose="00000500000000000000" pitchFamily="2" charset="-79"/>
                        </a:rPr>
                        <a:t>Who was Neil Armstrong?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matic SC" panose="00000500000000000000" pitchFamily="2" charset="-79"/>
                          <a:cs typeface="Amatic SC" panose="00000500000000000000" pitchFamily="2" charset="-79"/>
                        </a:rPr>
                        <a:t>Fantastic</a:t>
                      </a:r>
                      <a:r>
                        <a:rPr lang="en-US" sz="2000" b="1" baseline="0" dirty="0" smtClean="0">
                          <a:solidFill>
                            <a:schemeClr val="tx1"/>
                          </a:solidFill>
                          <a:latin typeface="Amatic SC" panose="00000500000000000000" pitchFamily="2" charset="-79"/>
                          <a:cs typeface="Amatic SC" panose="00000500000000000000" pitchFamily="2" charset="-79"/>
                        </a:rPr>
                        <a:t> food!</a:t>
                      </a:r>
                      <a:endParaRPr lang="en-US" sz="2000" b="1" dirty="0">
                        <a:solidFill>
                          <a:schemeClr val="tx1"/>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Healthy</a:t>
                      </a:r>
                      <a:r>
                        <a:rPr lang="en-US" sz="1050" baseline="0" dirty="0" smtClean="0">
                          <a:solidFill>
                            <a:schemeClr val="tx1"/>
                          </a:solidFill>
                          <a:latin typeface="+mn-lt"/>
                          <a:cs typeface="Amatic SC" panose="00000500000000000000" pitchFamily="2" charset="-79"/>
                        </a:rPr>
                        <a:t> eating / Staying healthy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Where does food come from?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Food from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Cooking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On the farm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Weather/ seasons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Printing/ fruit patterns </a:t>
                      </a: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Once There</a:t>
                      </a:r>
                      <a:r>
                        <a:rPr lang="en-US" sz="1050" baseline="0" dirty="0" smtClean="0">
                          <a:solidFill>
                            <a:schemeClr val="tx1"/>
                          </a:solidFill>
                          <a:latin typeface="+mn-lt"/>
                          <a:cs typeface="RM Typerighter old" panose="00000400000000000000" pitchFamily="2" charset="-79"/>
                        </a:rPr>
                        <a:t> Were</a:t>
                      </a:r>
                      <a:r>
                        <a:rPr lang="en-US" sz="1050" dirty="0" smtClean="0">
                          <a:solidFill>
                            <a:schemeClr val="tx1"/>
                          </a:solidFill>
                          <a:latin typeface="+mn-lt"/>
                          <a:cs typeface="RM Typerighter old" panose="00000400000000000000" pitchFamily="2" charset="-79"/>
                        </a:rPr>
                        <a:t> </a:t>
                      </a:r>
                      <a:r>
                        <a:rPr lang="en-US" sz="1050" dirty="0">
                          <a:solidFill>
                            <a:schemeClr val="tx1"/>
                          </a:solidFill>
                          <a:latin typeface="+mn-lt"/>
                          <a:cs typeface="RM Typerighter old" panose="00000400000000000000" pitchFamily="2" charset="-79"/>
                        </a:rPr>
                        <a:t>Giants </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Jolly postman </a:t>
                      </a:r>
                      <a:endParaRPr lang="en-US" sz="1050" dirty="0">
                        <a:solidFill>
                          <a:schemeClr val="tx1"/>
                        </a:solidFill>
                        <a:latin typeface="+mn-lt"/>
                        <a:cs typeface="RM Typerighter old" panose="00000400000000000000" pitchFamily="2" charset="-79"/>
                      </a:endParaRPr>
                    </a:p>
                    <a:p>
                      <a:pPr algn="ctr"/>
                      <a:r>
                        <a:rPr lang="en-US" sz="1050" dirty="0" smtClean="0">
                          <a:solidFill>
                            <a:schemeClr val="tx1"/>
                          </a:solidFill>
                          <a:latin typeface="+mn-lt"/>
                          <a:cs typeface="RM Typerighter old" panose="00000400000000000000" pitchFamily="2" charset="-79"/>
                        </a:rPr>
                        <a:t>Funny </a:t>
                      </a:r>
                      <a:r>
                        <a:rPr lang="en-US" sz="1050" dirty="0">
                          <a:solidFill>
                            <a:schemeClr val="tx1"/>
                          </a:solidFill>
                          <a:latin typeface="+mn-lt"/>
                          <a:cs typeface="RM Typerighter old" panose="00000400000000000000" pitchFamily="2" charset="-79"/>
                        </a:rPr>
                        <a:t>Bones </a:t>
                      </a:r>
                    </a:p>
                    <a:p>
                      <a:pPr algn="ctr"/>
                      <a:r>
                        <a:rPr lang="en-US" sz="1050" dirty="0">
                          <a:solidFill>
                            <a:schemeClr val="tx1"/>
                          </a:solidFill>
                          <a:latin typeface="+mn-lt"/>
                          <a:cs typeface="RM Typerighter old" panose="00000400000000000000" pitchFamily="2" charset="-79"/>
                        </a:rPr>
                        <a:t>The Big Book of Families </a:t>
                      </a:r>
                      <a:endParaRPr lang="en-US" sz="1050" dirty="0" smtClean="0">
                        <a:solidFill>
                          <a:schemeClr val="tx1"/>
                        </a:solidFill>
                        <a:latin typeface="+mn-lt"/>
                        <a:cs typeface="RM Typerighter old" panose="00000400000000000000" pitchFamily="2" charset="-79"/>
                      </a:endParaRPr>
                    </a:p>
                    <a:p>
                      <a:pPr algn="ctr"/>
                      <a:r>
                        <a:rPr lang="en-US" sz="1050" dirty="0" smtClean="0">
                          <a:solidFill>
                            <a:schemeClr val="tx1"/>
                          </a:solidFill>
                          <a:latin typeface="+mn-lt"/>
                          <a:cs typeface="RM Typerighter old" panose="00000400000000000000" pitchFamily="2" charset="-79"/>
                        </a:rPr>
                        <a:t>Ten Little</a:t>
                      </a:r>
                      <a:r>
                        <a:rPr lang="en-US" sz="1050" baseline="0" dirty="0" smtClean="0">
                          <a:solidFill>
                            <a:schemeClr val="tx1"/>
                          </a:solidFill>
                          <a:latin typeface="+mn-lt"/>
                          <a:cs typeface="RM Typerighter old" panose="00000400000000000000" pitchFamily="2" charset="-79"/>
                        </a:rPr>
                        <a:t> Fingers and Ten Little Toes </a:t>
                      </a: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Little Red 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Three Billy</a:t>
                      </a:r>
                      <a:r>
                        <a:rPr lang="en-US" sz="1050" baseline="0" dirty="0" smtClean="0">
                          <a:solidFill>
                            <a:schemeClr val="tx1"/>
                          </a:solidFill>
                          <a:latin typeface="+mn-lt"/>
                          <a:cs typeface="RM Typerighter old" panose="00000400000000000000" pitchFamily="2" charset="-79"/>
                        </a:rPr>
                        <a:t> Goats Gruff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The Three Little Pigs </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Christmas </a:t>
                      </a:r>
                      <a:r>
                        <a:rPr lang="en-US" sz="1050" dirty="0">
                          <a:solidFill>
                            <a:schemeClr val="tx1"/>
                          </a:solidFill>
                          <a:latin typeface="+mn-lt"/>
                          <a:cs typeface="RM Typerighter old" panose="00000400000000000000" pitchFamily="2" charset="-79"/>
                        </a:rPr>
                        <a:t>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rPr>
                        <a:t>Rama and </a:t>
                      </a:r>
                      <a:r>
                        <a:rPr lang="en-GB" sz="1050" dirty="0" err="1" smtClean="0">
                          <a:solidFill>
                            <a:schemeClr val="tx1"/>
                          </a:solidFill>
                        </a:rPr>
                        <a:t>Sita</a:t>
                      </a:r>
                      <a:endParaRPr lang="en-GB" sz="105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A Letter to Father Christmas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a:t>
                      </a:r>
                      <a:r>
                        <a:rPr lang="en-US" sz="1050" dirty="0">
                          <a:solidFill>
                            <a:schemeClr val="tx1"/>
                          </a:solidFill>
                          <a:latin typeface="+mn-lt"/>
                          <a:cs typeface="RM Typerighter old" panose="00000400000000000000" pitchFamily="2" charset="-79"/>
                        </a:rPr>
                        <a:t>Very Hungry Caterpillar </a:t>
                      </a:r>
                    </a:p>
                    <a:p>
                      <a:pPr algn="ctr"/>
                      <a:r>
                        <a:rPr lang="en-GB" sz="1050" dirty="0" smtClean="0">
                          <a:solidFill>
                            <a:schemeClr val="tx1"/>
                          </a:solidFill>
                          <a:latin typeface="+mn-lt"/>
                          <a:cs typeface="RM Typerighter old" panose="00000400000000000000" pitchFamily="2" charset="-79"/>
                        </a:rPr>
                        <a:t>Owl Babies </a:t>
                      </a:r>
                    </a:p>
                    <a:p>
                      <a:pPr algn="ctr"/>
                      <a:r>
                        <a:rPr lang="en-GB" sz="1050" dirty="0" smtClean="0">
                          <a:solidFill>
                            <a:schemeClr val="tx1"/>
                          </a:solidFill>
                          <a:latin typeface="+mn-lt"/>
                          <a:cs typeface="RM Typerighter old" panose="00000400000000000000" pitchFamily="2" charset="-79"/>
                        </a:rPr>
                        <a:t>We’re Going on</a:t>
                      </a:r>
                      <a:r>
                        <a:rPr lang="en-GB" sz="1050" baseline="0" dirty="0" smtClean="0">
                          <a:solidFill>
                            <a:schemeClr val="tx1"/>
                          </a:solidFill>
                          <a:latin typeface="+mn-lt"/>
                          <a:cs typeface="RM Typerighter old" panose="00000400000000000000" pitchFamily="2" charset="-79"/>
                        </a:rPr>
                        <a:t> a Bear Hunt </a:t>
                      </a:r>
                    </a:p>
                    <a:p>
                      <a:pPr algn="ctr"/>
                      <a:r>
                        <a:rPr lang="en-GB" sz="1050" baseline="0" dirty="0" smtClean="0">
                          <a:solidFill>
                            <a:schemeClr val="tx1"/>
                          </a:solidFill>
                          <a:latin typeface="+mn-lt"/>
                          <a:cs typeface="RM Typerighter old" panose="00000400000000000000" pitchFamily="2" charset="-79"/>
                        </a:rPr>
                        <a:t>Dear Zoo</a:t>
                      </a:r>
                    </a:p>
                    <a:p>
                      <a:pPr algn="ctr"/>
                      <a:r>
                        <a:rPr lang="en-GB" sz="1050" baseline="0" dirty="0" smtClean="0">
                          <a:solidFill>
                            <a:schemeClr val="tx1"/>
                          </a:solidFill>
                          <a:latin typeface="+mn-lt"/>
                          <a:cs typeface="RM Typerighter old" panose="00000400000000000000" pitchFamily="2" charset="-79"/>
                        </a:rPr>
                        <a:t>Brown Bear, Brown Bear, What Do You See? </a:t>
                      </a:r>
                    </a:p>
                    <a:p>
                      <a:pPr algn="ctr"/>
                      <a:r>
                        <a:rPr lang="en-GB" sz="1050" baseline="0" dirty="0" smtClean="0">
                          <a:solidFill>
                            <a:schemeClr val="tx1"/>
                          </a:solidFill>
                          <a:latin typeface="+mn-lt"/>
                          <a:cs typeface="RM Typerighter old" panose="00000400000000000000" pitchFamily="2" charset="-79"/>
                        </a:rPr>
                        <a:t>What the Ladybird Heard</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Jack </a:t>
                      </a:r>
                      <a:r>
                        <a:rPr lang="en-US" sz="1050" dirty="0">
                          <a:solidFill>
                            <a:schemeClr val="tx1"/>
                          </a:solidFill>
                          <a:latin typeface="+mn-lt"/>
                          <a:cs typeface="RM Typerighter old" panose="00000400000000000000" pitchFamily="2" charset="-79"/>
                        </a:rPr>
                        <a:t>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a:t>
                      </a:r>
                      <a:r>
                        <a:rPr lang="en-US" sz="1050" baseline="0" dirty="0" smtClean="0">
                          <a:solidFill>
                            <a:schemeClr val="tx1"/>
                          </a:solidFill>
                          <a:latin typeface="+mn-lt"/>
                          <a:cs typeface="RM Typerighter old" panose="00000400000000000000" pitchFamily="2" charset="-79"/>
                        </a:rPr>
                        <a:t> enormous Turnip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Mr</a:t>
                      </a:r>
                      <a:r>
                        <a:rPr lang="en-US" sz="1050" dirty="0">
                          <a:solidFill>
                            <a:schemeClr val="tx1"/>
                          </a:solidFill>
                          <a:latin typeface="+mn-lt"/>
                          <a:cs typeface="RM Typerighter old" panose="00000400000000000000" pitchFamily="2" charset="-79"/>
                        </a:rPr>
                        <a:t>.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err="1" smtClean="0">
                          <a:solidFill>
                            <a:schemeClr val="tx1"/>
                          </a:solidFill>
                          <a:latin typeface="+mn-lt"/>
                          <a:cs typeface="RM Typerighter old" panose="00000400000000000000" pitchFamily="2" charset="-79"/>
                        </a:rPr>
                        <a:t>Mrs</a:t>
                      </a:r>
                      <a:r>
                        <a:rPr lang="en-US" sz="1050" baseline="0" dirty="0" smtClean="0">
                          <a:solidFill>
                            <a:schemeClr val="tx1"/>
                          </a:solidFill>
                          <a:latin typeface="+mn-lt"/>
                          <a:cs typeface="RM Typerighter old" panose="00000400000000000000" pitchFamily="2" charset="-79"/>
                        </a:rPr>
                        <a:t> Armitage on Wheels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Whatever Next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The Journey Home from Grandpa’s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Emma Jane’s </a:t>
                      </a:r>
                      <a:r>
                        <a:rPr lang="en-US" sz="1050" baseline="0" dirty="0" err="1" smtClean="0">
                          <a:solidFill>
                            <a:schemeClr val="tx1"/>
                          </a:solidFill>
                          <a:latin typeface="+mn-lt"/>
                          <a:cs typeface="RM Typerighter old" panose="00000400000000000000" pitchFamily="2" charset="-79"/>
                        </a:rPr>
                        <a:t>Aeroplane</a:t>
                      </a:r>
                      <a:endParaRPr lang="en-US" sz="1050"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My Grandma went to market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50" dirty="0" err="1" smtClean="0">
                          <a:solidFill>
                            <a:schemeClr val="tx1"/>
                          </a:solidFill>
                          <a:latin typeface="+mn-lt"/>
                          <a:cs typeface="RM Typerighter old" panose="00000400000000000000" pitchFamily="2" charset="-79"/>
                        </a:rPr>
                        <a:t>Handa’s</a:t>
                      </a:r>
                      <a:r>
                        <a:rPr lang="en-GB" sz="1050" dirty="0" smtClean="0">
                          <a:solidFill>
                            <a:schemeClr val="tx1"/>
                          </a:solidFill>
                          <a:latin typeface="+mn-lt"/>
                          <a:cs typeface="RM Typerighter old" panose="00000400000000000000" pitchFamily="2" charset="-79"/>
                        </a:rPr>
                        <a:t> Surprise</a:t>
                      </a:r>
                      <a:r>
                        <a:rPr lang="en-GB" sz="1050" baseline="0" dirty="0" smtClean="0">
                          <a:solidFill>
                            <a:schemeClr val="tx1"/>
                          </a:solidFill>
                          <a:latin typeface="+mn-lt"/>
                          <a:cs typeface="RM Typerighter old" panose="00000400000000000000" pitchFamily="2" charset="-79"/>
                        </a:rPr>
                        <a:t> </a:t>
                      </a:r>
                    </a:p>
                    <a:p>
                      <a:pPr algn="ctr"/>
                      <a:r>
                        <a:rPr lang="en-GB" sz="1050" baseline="0" dirty="0" smtClean="0">
                          <a:solidFill>
                            <a:schemeClr val="tx1"/>
                          </a:solidFill>
                          <a:latin typeface="+mn-lt"/>
                          <a:cs typeface="RM Typerighter old" panose="00000400000000000000" pitchFamily="2" charset="-79"/>
                        </a:rPr>
                        <a:t>The Lighthouse Keepers Lunch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The</a:t>
                      </a:r>
                      <a:r>
                        <a:rPr lang="en-GB" sz="1050" baseline="0" dirty="0" smtClean="0">
                          <a:solidFill>
                            <a:schemeClr val="tx1"/>
                          </a:solidFill>
                          <a:latin typeface="+mn-lt"/>
                          <a:cs typeface="RM Typerighter old" panose="00000400000000000000" pitchFamily="2" charset="-79"/>
                        </a:rPr>
                        <a:t> Tiger Who Came to Tea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RM Typerighter old" panose="00000400000000000000" pitchFamily="2" charset="-79"/>
                        </a:rPr>
                        <a:t>Goldilocks and the Three Bears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RM Typerighter old" panose="00000400000000000000" pitchFamily="2" charset="-79"/>
                        </a:rPr>
                        <a:t>The Runaway Pea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RM Typerighter old" panose="00000400000000000000" pitchFamily="2" charset="-79"/>
                        </a:rPr>
                        <a:t>I Will Not Ever Eat a Tomato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2000" b="1" dirty="0" smtClean="0">
                          <a:latin typeface="Amatic SC" panose="00000500000000000000" pitchFamily="2" charset="-79"/>
                          <a:cs typeface="Amatic SC" panose="00000500000000000000" pitchFamily="2" charset="-79"/>
                        </a:rPr>
                        <a:t>Possible ‘Wow</a:t>
                      </a:r>
                      <a:r>
                        <a:rPr lang="en-US" sz="2000" b="1" dirty="0">
                          <a:latin typeface="Amatic SC" panose="00000500000000000000" pitchFamily="2" charset="-79"/>
                          <a:cs typeface="Amatic SC" panose="00000500000000000000" pitchFamily="2" charset="-79"/>
                        </a:rPr>
                        <a:t>’ moments / </a:t>
                      </a:r>
                      <a:r>
                        <a:rPr lang="en-US" sz="2000" b="1" dirty="0">
                          <a:solidFill>
                            <a:srgbClr val="0070C0"/>
                          </a:solidFill>
                          <a:latin typeface="Amatic SC" panose="00000500000000000000" pitchFamily="2" charset="-79"/>
                          <a:cs typeface="Amatic SC" panose="00000500000000000000" pitchFamily="2" charset="-79"/>
                        </a:rPr>
                        <a:t>Enrichment </a:t>
                      </a:r>
                      <a:r>
                        <a:rPr lang="en-US" sz="2000" b="1" dirty="0" smtClean="0">
                          <a:solidFill>
                            <a:srgbClr val="0070C0"/>
                          </a:solidFill>
                          <a:latin typeface="Amatic SC" panose="00000500000000000000" pitchFamily="2" charset="-79"/>
                          <a:cs typeface="Amatic SC" panose="00000500000000000000" pitchFamily="2" charset="-79"/>
                        </a:rPr>
                        <a:t>opportunities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smtClean="0">
                          <a:solidFill>
                            <a:schemeClr val="tx1"/>
                          </a:solidFill>
                          <a:latin typeface="+mn-lt"/>
                          <a:cs typeface="Amatic SC" panose="00000500000000000000" pitchFamily="2" charset="-79"/>
                        </a:rPr>
                        <a:t>Harvest </a:t>
                      </a:r>
                      <a:r>
                        <a:rPr lang="en-US" sz="1050" dirty="0">
                          <a:solidFill>
                            <a:schemeClr val="tx1"/>
                          </a:solidFill>
                          <a:latin typeface="+mn-lt"/>
                          <a:cs typeface="Amatic SC" panose="00000500000000000000" pitchFamily="2" charset="-79"/>
                        </a:rPr>
                        <a:t>Time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Hatching chicks </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What </a:t>
                      </a:r>
                      <a:r>
                        <a:rPr lang="en-US" sz="1050" dirty="0">
                          <a:solidFill>
                            <a:schemeClr val="tx1"/>
                          </a:solidFill>
                          <a:latin typeface="+mn-lt"/>
                          <a:cs typeface="Amatic SC" panose="00000500000000000000" pitchFamily="2" charset="-79"/>
                        </a:rPr>
                        <a:t>do I want to be when I grow up? Video for </a:t>
                      </a:r>
                      <a:r>
                        <a:rPr lang="en-US" sz="1050" dirty="0" smtClean="0">
                          <a:solidFill>
                            <a:schemeClr val="tx1"/>
                          </a:solidFill>
                          <a:latin typeface="+mn-lt"/>
                          <a:cs typeface="Amatic SC" panose="00000500000000000000" pitchFamily="2" charset="-79"/>
                        </a:rPr>
                        <a:t>parents?</a:t>
                      </a:r>
                    </a:p>
                    <a:p>
                      <a:pPr algn="ctr"/>
                      <a:r>
                        <a:rPr lang="en-US" sz="1050" dirty="0" smtClean="0">
                          <a:solidFill>
                            <a:schemeClr val="tx1"/>
                          </a:solidFill>
                          <a:latin typeface="+mn-lt"/>
                          <a:cs typeface="Amatic SC" panose="00000500000000000000" pitchFamily="2" charset="-79"/>
                        </a:rPr>
                        <a:t>Letter writing/</a:t>
                      </a:r>
                      <a:r>
                        <a:rPr lang="en-US" sz="1050" baseline="0" dirty="0" smtClean="0">
                          <a:solidFill>
                            <a:schemeClr val="tx1"/>
                          </a:solidFill>
                          <a:latin typeface="+mn-lt"/>
                          <a:cs typeface="Amatic SC" panose="00000500000000000000" pitchFamily="2" charset="-79"/>
                        </a:rPr>
                        <a:t> walk to postbox</a:t>
                      </a:r>
                    </a:p>
                    <a:p>
                      <a:pPr algn="ctr"/>
                      <a:r>
                        <a:rPr lang="en-US" sz="1050" baseline="0" dirty="0" smtClean="0">
                          <a:solidFill>
                            <a:schemeClr val="tx1"/>
                          </a:solidFill>
                          <a:latin typeface="+mn-lt"/>
                          <a:cs typeface="Amatic SC" panose="00000500000000000000" pitchFamily="2" charset="-79"/>
                        </a:rPr>
                        <a:t>Home corner role play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Stories </a:t>
                      </a:r>
                      <a:r>
                        <a:rPr lang="en-US" sz="1050" dirty="0">
                          <a:solidFill>
                            <a:schemeClr val="tx1"/>
                          </a:solidFill>
                          <a:latin typeface="+mn-lt"/>
                          <a:cs typeface="Amatic SC" panose="00000500000000000000" pitchFamily="2" charset="-79"/>
                        </a:rPr>
                        <a:t>by the Fireside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Letter’s to Father</a:t>
                      </a:r>
                      <a:r>
                        <a:rPr lang="en-US" sz="1050" baseline="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Children </a:t>
                      </a:r>
                      <a:r>
                        <a:rPr lang="en-US" sz="1050" dirty="0">
                          <a:solidFill>
                            <a:schemeClr val="tx1"/>
                          </a:solidFill>
                          <a:latin typeface="+mn-lt"/>
                          <a:cs typeface="Amatic SC" panose="00000500000000000000" pitchFamily="2" charset="-79"/>
                        </a:rPr>
                        <a:t>in </a:t>
                      </a:r>
                      <a:r>
                        <a:rPr lang="en-US" sz="1050" dirty="0" smtClean="0">
                          <a:solidFill>
                            <a:schemeClr val="tx1"/>
                          </a:solidFill>
                          <a:latin typeface="+mn-lt"/>
                          <a:cs typeface="Amatic SC" panose="00000500000000000000" pitchFamily="2" charset="-79"/>
                        </a:rPr>
                        <a:t>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Santa’s Grotto role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Hatching</a:t>
                      </a:r>
                      <a:r>
                        <a:rPr lang="en-US" sz="1050" baseline="0" dirty="0" smtClean="0">
                          <a:solidFill>
                            <a:schemeClr val="tx1"/>
                          </a:solidFill>
                          <a:latin typeface="+mn-lt"/>
                          <a:cs typeface="Amatic SC" panose="00000500000000000000" pitchFamily="2" charset="-79"/>
                        </a:rPr>
                        <a:t> chicks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LENT</a:t>
                      </a:r>
                    </a:p>
                    <a:p>
                      <a:pPr algn="ctr"/>
                      <a:r>
                        <a:rPr lang="en-US" sz="1050" dirty="0" smtClean="0">
                          <a:solidFill>
                            <a:schemeClr val="tx1"/>
                          </a:solidFill>
                          <a:latin typeface="+mn-lt"/>
                          <a:cs typeface="Amatic SC" panose="00000500000000000000" pitchFamily="2" charset="-79"/>
                        </a:rPr>
                        <a:t>Bear Hunt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a:t>
                      </a:r>
                      <a:r>
                        <a:rPr lang="en-US" sz="1050" dirty="0" smtClean="0">
                          <a:solidFill>
                            <a:schemeClr val="tx1"/>
                          </a:solidFill>
                          <a:latin typeface="+mn-lt"/>
                          <a:cs typeface="Amatic SC" panose="00000500000000000000" pitchFamily="2" charset="-79"/>
                        </a:rPr>
                        <a:t>park</a:t>
                      </a:r>
                      <a:r>
                        <a:rPr lang="en-US" sz="1050" baseline="0" dirty="0" smtClean="0">
                          <a:solidFill>
                            <a:schemeClr val="tx1"/>
                          </a:solidFill>
                          <a:latin typeface="+mn-lt"/>
                          <a:cs typeface="Amatic SC" panose="00000500000000000000" pitchFamily="2" charset="-79"/>
                        </a:rPr>
                        <a:t> or farm/ </a:t>
                      </a:r>
                      <a:r>
                        <a:rPr lang="en-US" sz="1050" dirty="0" smtClean="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Weather </a:t>
                      </a:r>
                      <a:r>
                        <a:rPr lang="en-US" sz="1050" dirty="0">
                          <a:solidFill>
                            <a:schemeClr val="tx1"/>
                          </a:solidFill>
                          <a:latin typeface="+mn-lt"/>
                          <a:cs typeface="Amatic SC" panose="00000500000000000000" pitchFamily="2" charset="-79"/>
                        </a:rPr>
                        <a:t>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Nature </a:t>
                      </a:r>
                      <a:r>
                        <a:rPr lang="en-US" sz="1050" dirty="0">
                          <a:solidFill>
                            <a:schemeClr val="tx1"/>
                          </a:solidFill>
                          <a:latin typeface="+mn-lt"/>
                          <a:cs typeface="Amatic SC" panose="00000500000000000000" pitchFamily="2" charset="-79"/>
                        </a:rPr>
                        <a:t>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Eater </a:t>
                      </a:r>
                      <a:r>
                        <a:rPr lang="en-US" sz="1050" dirty="0">
                          <a:solidFill>
                            <a:schemeClr val="tx1"/>
                          </a:solidFill>
                          <a:latin typeface="+mn-lt"/>
                          <a:cs typeface="Amatic SC" panose="00000500000000000000" pitchFamily="2" charset="-79"/>
                        </a:rPr>
                        <a:t>Egg Hunt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Garden</a:t>
                      </a:r>
                      <a:r>
                        <a:rPr lang="en-US" sz="1050" baseline="0" dirty="0" smtClean="0">
                          <a:solidFill>
                            <a:schemeClr val="tx1"/>
                          </a:solidFill>
                          <a:latin typeface="+mn-lt"/>
                          <a:cs typeface="Amatic SC" panose="00000500000000000000" pitchFamily="2" charset="-79"/>
                        </a:rPr>
                        <a:t> center role play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Walk around</a:t>
                      </a:r>
                      <a:r>
                        <a:rPr lang="en-US" sz="1050" baseline="0" dirty="0" smtClean="0">
                          <a:solidFill>
                            <a:schemeClr val="tx1"/>
                          </a:solidFill>
                          <a:latin typeface="+mn-lt"/>
                          <a:cs typeface="Amatic SC" panose="00000500000000000000" pitchFamily="2" charset="-79"/>
                        </a:rPr>
                        <a:t> town</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Bus trip</a:t>
                      </a:r>
                    </a:p>
                    <a:p>
                      <a:pPr algn="ctr"/>
                      <a:r>
                        <a:rPr lang="en-US" sz="1050" dirty="0" smtClean="0">
                          <a:solidFill>
                            <a:schemeClr val="tx1"/>
                          </a:solidFill>
                          <a:latin typeface="+mn-lt"/>
                          <a:cs typeface="Amatic SC" panose="00000500000000000000" pitchFamily="2" charset="-79"/>
                        </a:rPr>
                        <a:t>Map </a:t>
                      </a:r>
                      <a:r>
                        <a:rPr lang="en-US" sz="1050" dirty="0">
                          <a:solidFill>
                            <a:schemeClr val="tx1"/>
                          </a:solidFill>
                          <a:latin typeface="+mn-lt"/>
                          <a:cs typeface="Amatic SC" panose="00000500000000000000" pitchFamily="2" charset="-79"/>
                        </a:rPr>
                        <a:t>work  - Find the Treasure </a:t>
                      </a:r>
                    </a:p>
                    <a:p>
                      <a:pPr algn="ctr"/>
                      <a:r>
                        <a:rPr lang="en-US" sz="1050" dirty="0">
                          <a:solidFill>
                            <a:schemeClr val="tx1"/>
                          </a:solidFill>
                          <a:latin typeface="+mn-lt"/>
                          <a:cs typeface="Amatic SC" panose="00000500000000000000" pitchFamily="2" charset="-79"/>
                        </a:rPr>
                        <a:t>Start of Ramadan </a:t>
                      </a:r>
                    </a:p>
                    <a:p>
                      <a:pPr algn="ctr"/>
                      <a:r>
                        <a:rPr lang="en-US" sz="1050" dirty="0" err="1" smtClean="0">
                          <a:solidFill>
                            <a:schemeClr val="tx1"/>
                          </a:solidFill>
                          <a:latin typeface="+mn-lt"/>
                          <a:cs typeface="Amatic SC" panose="00000500000000000000" pitchFamily="2" charset="-79"/>
                        </a:rPr>
                        <a:t>Eid</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Bus station role</a:t>
                      </a:r>
                      <a:r>
                        <a:rPr lang="en-US" sz="1050" baseline="0" dirty="0" smtClean="0">
                          <a:solidFill>
                            <a:schemeClr val="tx1"/>
                          </a:solidFill>
                          <a:latin typeface="+mn-lt"/>
                          <a:cs typeface="Amatic SC" panose="00000500000000000000" pitchFamily="2" charset="-79"/>
                        </a:rPr>
                        <a:t> play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Food tasting-</a:t>
                      </a:r>
                      <a:r>
                        <a:rPr lang="en-US" sz="1050" baseline="0" dirty="0" smtClean="0">
                          <a:solidFill>
                            <a:schemeClr val="tx1"/>
                          </a:solidFill>
                          <a:latin typeface="+mn-lt"/>
                          <a:cs typeface="Amatic SC" panose="00000500000000000000" pitchFamily="2" charset="-79"/>
                        </a:rPr>
                        <a:t> different </a:t>
                      </a:r>
                    </a:p>
                    <a:p>
                      <a:pPr algn="ctr"/>
                      <a:r>
                        <a:rPr lang="en-US" sz="1050" baseline="0" dirty="0" smtClean="0">
                          <a:solidFill>
                            <a:schemeClr val="tx1"/>
                          </a:solidFill>
                          <a:latin typeface="+mn-lt"/>
                          <a:cs typeface="Amatic SC" panose="00000500000000000000" pitchFamily="2" charset="-79"/>
                        </a:rPr>
                        <a:t>Cultures</a:t>
                      </a:r>
                    </a:p>
                    <a:p>
                      <a:pPr algn="ctr"/>
                      <a:r>
                        <a:rPr lang="en-US" sz="1050" baseline="0" dirty="0" smtClean="0">
                          <a:solidFill>
                            <a:schemeClr val="tx1"/>
                          </a:solidFill>
                          <a:latin typeface="+mn-lt"/>
                          <a:cs typeface="Amatic SC" panose="00000500000000000000" pitchFamily="2" charset="-79"/>
                        </a:rPr>
                        <a:t>Trip to the supermarket </a:t>
                      </a:r>
                    </a:p>
                    <a:p>
                      <a:pPr algn="ctr"/>
                      <a:r>
                        <a:rPr lang="en-US" sz="1050" dirty="0" smtClean="0">
                          <a:solidFill>
                            <a:schemeClr val="tx1"/>
                          </a:solidFill>
                          <a:latin typeface="+mn-lt"/>
                          <a:cs typeface="Amatic SC" panose="00000500000000000000" pitchFamily="2" charset="-79"/>
                        </a:rPr>
                        <a:t>Picnic</a:t>
                      </a:r>
                      <a:r>
                        <a:rPr lang="en-US" sz="1050" baseline="0" dirty="0" smtClean="0">
                          <a:solidFill>
                            <a:schemeClr val="tx1"/>
                          </a:solidFill>
                          <a:latin typeface="+mn-lt"/>
                          <a:cs typeface="Amatic SC" panose="00000500000000000000" pitchFamily="2" charset="-79"/>
                        </a:rPr>
                        <a:t>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Father’s </a:t>
                      </a:r>
                      <a:r>
                        <a:rPr lang="en-US" sz="1050" dirty="0">
                          <a:solidFill>
                            <a:schemeClr val="tx1"/>
                          </a:solidFill>
                          <a:latin typeface="+mn-lt"/>
                          <a:cs typeface="Amatic SC" panose="00000500000000000000" pitchFamily="2" charset="-79"/>
                        </a:rPr>
                        <a:t>Day </a:t>
                      </a:r>
                    </a:p>
                    <a:p>
                      <a:pPr algn="ctr"/>
                      <a:r>
                        <a:rPr lang="en-GB" sz="1050" dirty="0" smtClean="0">
                          <a:solidFill>
                            <a:schemeClr val="tx1"/>
                          </a:solidFill>
                          <a:latin typeface="+mn-lt"/>
                          <a:cs typeface="Amatic SC" panose="00000500000000000000" pitchFamily="2" charset="-79"/>
                        </a:rPr>
                        <a:t>Transition</a:t>
                      </a:r>
                      <a:r>
                        <a:rPr lang="en-GB" sz="1050" baseline="0" dirty="0" smtClean="0">
                          <a:solidFill>
                            <a:schemeClr val="tx1"/>
                          </a:solidFill>
                          <a:latin typeface="+mn-lt"/>
                          <a:cs typeface="Amatic SC" panose="00000500000000000000" pitchFamily="2" charset="-79"/>
                        </a:rPr>
                        <a:t> activities </a:t>
                      </a:r>
                    </a:p>
                    <a:p>
                      <a:pPr algn="ctr"/>
                      <a:r>
                        <a:rPr lang="en-GB" sz="1050" baseline="0" dirty="0" smtClean="0">
                          <a:solidFill>
                            <a:schemeClr val="tx1"/>
                          </a:solidFill>
                          <a:latin typeface="+mn-lt"/>
                          <a:cs typeface="Amatic SC" panose="00000500000000000000" pitchFamily="2" charset="-79"/>
                        </a:rPr>
                        <a:t>Café role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2"/>
            <a:ext cx="10515600" cy="1280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matic SC" panose="00000500000000000000" pitchFamily="2" charset="-79"/>
                <a:cs typeface="Amatic SC" panose="00000500000000000000" pitchFamily="2" charset="-79"/>
              </a:rPr>
              <a:t>Reception Long Term Plan 21-22</a:t>
            </a:r>
            <a:endParaRPr lang="en-GB" sz="32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56982058"/>
              </p:ext>
            </p:extLst>
          </p:nvPr>
        </p:nvGraphicFramePr>
        <p:xfrm>
          <a:off x="134121" y="550506"/>
          <a:ext cx="11923757" cy="6110084"/>
        </p:xfrm>
        <a:graphic>
          <a:graphicData uri="http://schemas.openxmlformats.org/drawingml/2006/table">
            <a:tbl>
              <a:tblPr firstRow="1" bandRow="1">
                <a:tableStyleId>{5C22544A-7EE6-4342-B048-85BDC9FD1C3A}</a:tableStyleId>
              </a:tblPr>
              <a:tblGrid>
                <a:gridCol w="1503900">
                  <a:extLst>
                    <a:ext uri="{9D8B030D-6E8A-4147-A177-3AD203B41FA5}">
                      <a16:colId xmlns:a16="http://schemas.microsoft.com/office/drawing/2014/main" val="385991600"/>
                    </a:ext>
                  </a:extLst>
                </a:gridCol>
                <a:gridCol w="1693768">
                  <a:extLst>
                    <a:ext uri="{9D8B030D-6E8A-4147-A177-3AD203B41FA5}">
                      <a16:colId xmlns:a16="http://schemas.microsoft.com/office/drawing/2014/main" val="2865123548"/>
                    </a:ext>
                  </a:extLst>
                </a:gridCol>
                <a:gridCol w="120629">
                  <a:extLst>
                    <a:ext uri="{9D8B030D-6E8A-4147-A177-3AD203B41FA5}">
                      <a16:colId xmlns:a16="http://schemas.microsoft.com/office/drawing/2014/main" val="872926247"/>
                    </a:ext>
                  </a:extLst>
                </a:gridCol>
                <a:gridCol w="1691771">
                  <a:extLst>
                    <a:ext uri="{9D8B030D-6E8A-4147-A177-3AD203B41FA5}">
                      <a16:colId xmlns:a16="http://schemas.microsoft.com/office/drawing/2014/main" val="3321751870"/>
                    </a:ext>
                  </a:extLst>
                </a:gridCol>
                <a:gridCol w="1817380">
                  <a:extLst>
                    <a:ext uri="{9D8B030D-6E8A-4147-A177-3AD203B41FA5}">
                      <a16:colId xmlns:a16="http://schemas.microsoft.com/office/drawing/2014/main" val="1315738151"/>
                    </a:ext>
                  </a:extLst>
                </a:gridCol>
                <a:gridCol w="1613264">
                  <a:extLst>
                    <a:ext uri="{9D8B030D-6E8A-4147-A177-3AD203B41FA5}">
                      <a16:colId xmlns:a16="http://schemas.microsoft.com/office/drawing/2014/main" val="2709165749"/>
                    </a:ext>
                  </a:extLst>
                </a:gridCol>
                <a:gridCol w="130628">
                  <a:extLst>
                    <a:ext uri="{9D8B030D-6E8A-4147-A177-3AD203B41FA5}">
                      <a16:colId xmlns:a16="http://schemas.microsoft.com/office/drawing/2014/main" val="470509361"/>
                    </a:ext>
                  </a:extLst>
                </a:gridCol>
                <a:gridCol w="1586204">
                  <a:extLst>
                    <a:ext uri="{9D8B030D-6E8A-4147-A177-3AD203B41FA5}">
                      <a16:colId xmlns:a16="http://schemas.microsoft.com/office/drawing/2014/main" val="3510585595"/>
                    </a:ext>
                  </a:extLst>
                </a:gridCol>
                <a:gridCol w="195943">
                  <a:extLst>
                    <a:ext uri="{9D8B030D-6E8A-4147-A177-3AD203B41FA5}">
                      <a16:colId xmlns:a16="http://schemas.microsoft.com/office/drawing/2014/main" val="2608577245"/>
                    </a:ext>
                  </a:extLst>
                </a:gridCol>
                <a:gridCol w="1570270">
                  <a:extLst>
                    <a:ext uri="{9D8B030D-6E8A-4147-A177-3AD203B41FA5}">
                      <a16:colId xmlns:a16="http://schemas.microsoft.com/office/drawing/2014/main" val="2517519992"/>
                    </a:ext>
                  </a:extLst>
                </a:gridCol>
              </a:tblGrid>
              <a:tr h="381968">
                <a:tc>
                  <a:txBody>
                    <a:bodyPr/>
                    <a:lstStyle/>
                    <a:p>
                      <a:pPr algn="ctr"/>
                      <a:endParaRPr lang="en-GB"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12095">
                <a:tc>
                  <a:txBody>
                    <a:bodyPr/>
                    <a:lstStyle/>
                    <a:p>
                      <a:pPr algn="ctr"/>
                      <a:r>
                        <a:rPr lang="en-US" sz="1800" b="0" dirty="0">
                          <a:latin typeface="Amatic SC" panose="00000500000000000000" pitchFamily="2" charset="-79"/>
                          <a:cs typeface="Amatic SC" panose="00000500000000000000" pitchFamily="2" charset="-79"/>
                        </a:rPr>
                        <a:t>General Themes </a:t>
                      </a:r>
                      <a:endParaRPr lang="en-GB"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Fantastic</a:t>
                      </a:r>
                      <a:r>
                        <a:rPr lang="en-US" sz="1800" baseline="0" dirty="0" smtClean="0">
                          <a:latin typeface="Amatic SC" panose="00000500000000000000" pitchFamily="2" charset="-79"/>
                          <a:cs typeface="Amatic SC" panose="00000500000000000000" pitchFamily="2" charset="-79"/>
                        </a:rPr>
                        <a:t> food!</a:t>
                      </a:r>
                      <a:r>
                        <a:rPr lang="en-US" sz="1800" dirty="0" smtClean="0">
                          <a:latin typeface="Amatic SC" panose="00000500000000000000" pitchFamily="2" charset="-79"/>
                          <a:cs typeface="Amatic SC" panose="00000500000000000000" pitchFamily="2" charset="-79"/>
                        </a:rPr>
                        <a:t> </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063432">
                <a:tc>
                  <a:txBody>
                    <a:bodyPr/>
                    <a:lstStyle/>
                    <a:p>
                      <a:pPr algn="ctr"/>
                      <a:r>
                        <a:rPr lang="en-GB" sz="2000" b="1" dirty="0" smtClean="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The development of children’s spoken language underpins all seven areas of learning and development. Children’s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back-and-forth interactions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from an early age form the foundations for language and cognitive development. Quality conversations with adults and peers throughout the day in a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language-rich environment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is crucial. By commenting on what children are interested in or doing, and echoing back what they say with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new vocabulary added</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practitioners will build children's language effectively</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Reading frequently to children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engaging them actively in stories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non-fiction, rhymes and poems, and then providing them with opportunities to use and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embed new words in a range of contexts,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will give children the opportunity to thrive. </a:t>
                      </a:r>
                      <a:r>
                        <a:rPr lang="en-US" sz="1000" dirty="0" smtClean="0"/>
                        <a:t>Communication</a:t>
                      </a:r>
                      <a:r>
                        <a:rPr lang="en-US" sz="1000" baseline="0" dirty="0" smtClean="0"/>
                        <a:t> and </a:t>
                      </a:r>
                      <a:r>
                        <a:rPr lang="en-US" sz="1000" i="1" baseline="0" dirty="0" smtClean="0"/>
                        <a:t>Language </a:t>
                      </a:r>
                      <a:r>
                        <a:rPr lang="en-US" sz="1000" i="1" dirty="0" smtClean="0"/>
                        <a:t> is developed throughout the year, </a:t>
                      </a:r>
                      <a:r>
                        <a:rPr lang="en-US" sz="1000" b="0" i="1" dirty="0" smtClean="0"/>
                        <a:t>through high quality interactions, daily</a:t>
                      </a:r>
                      <a:r>
                        <a:rPr lang="en-US" sz="1000" b="0" i="1" baseline="0" dirty="0" smtClean="0"/>
                        <a:t> story and circle time, </a:t>
                      </a:r>
                      <a:r>
                        <a:rPr lang="en-US" sz="1000" b="0" i="1" dirty="0" smtClean="0"/>
                        <a:t>group discussions, sharing circles, PSHE times, singing, speech and language interventions</a:t>
                      </a:r>
                      <a:r>
                        <a:rPr lang="en-US" sz="1000" b="0" i="1" baseline="0" dirty="0" smtClean="0"/>
                        <a:t> and </a:t>
                      </a:r>
                      <a:r>
                        <a:rPr lang="en-US" sz="1000" b="0" i="1" dirty="0" smtClean="0"/>
                        <a:t>Pie Corbett T4W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47244010"/>
                  </a:ext>
                </a:extLst>
              </a:tr>
              <a:tr h="1417909">
                <a:tc>
                  <a:txBody>
                    <a:bodyPr/>
                    <a:lstStyle/>
                    <a:p>
                      <a:pPr algn="ctr"/>
                      <a:r>
                        <a:rPr lang="en-US" sz="1600" b="0" dirty="0" smtClean="0">
                          <a:latin typeface="Amatic SC" panose="00000500000000000000" pitchFamily="2" charset="-79"/>
                          <a:cs typeface="Amatic SC" panose="00000500000000000000" pitchFamily="2" charset="-79"/>
                        </a:rPr>
                        <a:t>Listening</a:t>
                      </a:r>
                      <a:r>
                        <a:rPr lang="en-US" sz="1600" b="0" baseline="0" dirty="0" smtClean="0">
                          <a:latin typeface="Amatic SC" panose="00000500000000000000" pitchFamily="2" charset="-79"/>
                          <a:cs typeface="Amatic SC" panose="00000500000000000000" pitchFamily="2" charset="-79"/>
                        </a:rPr>
                        <a:t>, attention and understanding </a:t>
                      </a:r>
                    </a:p>
                    <a:p>
                      <a:pPr algn="ctr"/>
                      <a:endParaRPr lang="en-US" sz="1600" b="0" baseline="0" dirty="0" smtClean="0">
                        <a:latin typeface="Amatic SC" panose="00000500000000000000" pitchFamily="2" charset="-79"/>
                        <a:cs typeface="Amatic SC" panose="00000500000000000000" pitchFamily="2" charset="-79"/>
                      </a:endParaRPr>
                    </a:p>
                    <a:p>
                      <a:pPr algn="ctr"/>
                      <a:r>
                        <a:rPr lang="en-US" sz="1600" b="0" baseline="0" dirty="0" smtClean="0">
                          <a:latin typeface="Amatic SC" panose="00000500000000000000" pitchFamily="2" charset="-79"/>
                          <a:cs typeface="Amatic SC" panose="00000500000000000000" pitchFamily="2" charset="-79"/>
                        </a:rPr>
                        <a:t>Speaking </a:t>
                      </a:r>
                      <a:endParaRPr lang="en-US" sz="1600" b="0"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000" b="0" dirty="0" smtClean="0">
                          <a:solidFill>
                            <a:schemeClr val="tx1"/>
                          </a:solidFill>
                          <a:latin typeface="+mn-lt"/>
                          <a:cs typeface="Amatic SC" panose="00000500000000000000" pitchFamily="2" charset="-79"/>
                        </a:rPr>
                        <a:t>Rhyming and alliteration </a:t>
                      </a:r>
                    </a:p>
                    <a:p>
                      <a:pPr algn="ctr"/>
                      <a:r>
                        <a:rPr lang="en-US" sz="1000" b="0" dirty="0" smtClean="0">
                          <a:solidFill>
                            <a:schemeClr val="tx1"/>
                          </a:solidFill>
                          <a:latin typeface="+mn-lt"/>
                          <a:cs typeface="Amatic SC" panose="00000500000000000000" pitchFamily="2" charset="-79"/>
                        </a:rPr>
                        <a:t>Listening</a:t>
                      </a:r>
                      <a:r>
                        <a:rPr lang="en-US" sz="1000" b="0" baseline="0" dirty="0" smtClean="0">
                          <a:solidFill>
                            <a:schemeClr val="tx1"/>
                          </a:solidFill>
                          <a:latin typeface="+mn-lt"/>
                          <a:cs typeface="Amatic SC" panose="00000500000000000000" pitchFamily="2" charset="-79"/>
                        </a:rPr>
                        <a:t> walks</a:t>
                      </a:r>
                    </a:p>
                    <a:p>
                      <a:pPr algn="ctr"/>
                      <a:r>
                        <a:rPr lang="en-US" sz="1000" b="0" baseline="0" dirty="0" smtClean="0">
                          <a:solidFill>
                            <a:schemeClr val="tx1"/>
                          </a:solidFill>
                          <a:latin typeface="+mn-lt"/>
                          <a:cs typeface="Amatic SC" panose="00000500000000000000" pitchFamily="2" charset="-79"/>
                        </a:rPr>
                        <a:t>Listening games and skills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Listening and responding to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Following instructions  </a:t>
                      </a:r>
                    </a:p>
                    <a:p>
                      <a:pPr algn="ctr"/>
                      <a:r>
                        <a:rPr lang="en-GB" sz="1000" b="0" dirty="0" smtClean="0">
                          <a:solidFill>
                            <a:schemeClr val="tx1"/>
                          </a:solidFill>
                          <a:latin typeface="+mn-lt"/>
                          <a:cs typeface="Amatic SC" panose="00000500000000000000" pitchFamily="2" charset="-79"/>
                        </a:rPr>
                        <a:t>Expressing needs and feelings</a:t>
                      </a:r>
                    </a:p>
                    <a:p>
                      <a:pPr algn="ctr"/>
                      <a:r>
                        <a:rPr lang="en-GB" sz="1000" b="0" dirty="0" smtClean="0">
                          <a:solidFill>
                            <a:schemeClr val="tx1"/>
                          </a:solidFill>
                          <a:latin typeface="+mn-lt"/>
                          <a:cs typeface="Amatic SC" panose="00000500000000000000" pitchFamily="2" charset="-79"/>
                        </a:rPr>
                        <a:t>Phase</a:t>
                      </a:r>
                      <a:r>
                        <a:rPr lang="en-GB" sz="1000" b="0" baseline="0" dirty="0" smtClean="0">
                          <a:solidFill>
                            <a:schemeClr val="tx1"/>
                          </a:solidFill>
                          <a:latin typeface="+mn-lt"/>
                          <a:cs typeface="Amatic SC" panose="00000500000000000000" pitchFamily="2" charset="-79"/>
                        </a:rPr>
                        <a:t> 1 phonics </a:t>
                      </a:r>
                    </a:p>
                    <a:p>
                      <a:pPr algn="ctr"/>
                      <a:r>
                        <a:rPr lang="en-GB" sz="1000" b="0" baseline="0" dirty="0" smtClean="0">
                          <a:solidFill>
                            <a:schemeClr val="tx1"/>
                          </a:solidFill>
                          <a:latin typeface="+mn-lt"/>
                          <a:cs typeface="Amatic SC" panose="00000500000000000000" pitchFamily="2" charset="-79"/>
                        </a:rPr>
                        <a:t>Beat Baby</a:t>
                      </a:r>
                      <a:endParaRPr lang="en-GB" sz="1000" b="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algn="ctr"/>
                      <a:r>
                        <a:rPr lang="en-US" sz="1000" dirty="0" smtClean="0"/>
                        <a:t>Understand how to listen carefully and why listening is important.</a:t>
                      </a:r>
                    </a:p>
                    <a:p>
                      <a:pPr algn="ctr"/>
                      <a:r>
                        <a:rPr lang="en-US" sz="1000" b="0" dirty="0" smtClean="0">
                          <a:solidFill>
                            <a:schemeClr val="tx1"/>
                          </a:solidFill>
                          <a:latin typeface="+mn-lt"/>
                          <a:cs typeface="Amatic SC" panose="00000500000000000000" pitchFamily="2" charset="-79"/>
                        </a:rPr>
                        <a:t>Listening and responding to stories</a:t>
                      </a:r>
                    </a:p>
                    <a:p>
                      <a:pPr algn="ctr"/>
                      <a:r>
                        <a:rPr lang="en-US" sz="1000" b="0" dirty="0" smtClean="0">
                          <a:solidFill>
                            <a:schemeClr val="tx1"/>
                          </a:solidFill>
                          <a:latin typeface="+mn-lt"/>
                          <a:cs typeface="Amatic SC" panose="00000500000000000000" pitchFamily="2" charset="-79"/>
                        </a:rPr>
                        <a:t>Retelling stories</a:t>
                      </a:r>
                    </a:p>
                    <a:p>
                      <a:pPr algn="ctr"/>
                      <a:r>
                        <a:rPr lang="en-US" sz="1000" b="0" dirty="0" smtClean="0">
                          <a:solidFill>
                            <a:schemeClr val="tx1"/>
                          </a:solidFill>
                          <a:latin typeface="+mn-lt"/>
                          <a:cs typeface="Amatic SC" panose="00000500000000000000" pitchFamily="2" charset="-79"/>
                        </a:rPr>
                        <a:t>Story language </a:t>
                      </a:r>
                    </a:p>
                    <a:p>
                      <a:pPr algn="ctr"/>
                      <a:r>
                        <a:rPr lang="en-US" sz="1000" b="0" dirty="0" smtClean="0">
                          <a:solidFill>
                            <a:schemeClr val="tx1"/>
                          </a:solidFill>
                          <a:latin typeface="+mn-lt"/>
                          <a:cs typeface="Amatic SC" panose="00000500000000000000" pitchFamily="2" charset="-79"/>
                        </a:rPr>
                        <a:t>Phase</a:t>
                      </a:r>
                      <a:r>
                        <a:rPr lang="en-US" sz="1000" b="0" baseline="0" dirty="0" smtClean="0">
                          <a:solidFill>
                            <a:schemeClr val="tx1"/>
                          </a:solidFill>
                          <a:latin typeface="+mn-lt"/>
                          <a:cs typeface="Amatic SC" panose="00000500000000000000" pitchFamily="2" charset="-79"/>
                        </a:rPr>
                        <a:t> 1 phonics </a:t>
                      </a:r>
                    </a:p>
                    <a:p>
                      <a:pPr algn="ctr"/>
                      <a:r>
                        <a:rPr lang="en-US" sz="1000" b="0" baseline="0" dirty="0" smtClean="0">
                          <a:solidFill>
                            <a:schemeClr val="tx1"/>
                          </a:solidFill>
                          <a:latin typeface="+mn-lt"/>
                          <a:cs typeface="Amatic SC" panose="00000500000000000000" pitchFamily="2" charset="-79"/>
                        </a:rPr>
                        <a:t>Beat Baby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Learning rhymes, stories and 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Asking how and why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Story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Listening and responding to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Beat Baby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Phase 1 phonics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Learning rhymes, stories and 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Asking how and why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Story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Listening and responding to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Beat Baby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Phase 1 phonics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Learning rhymes, stories and 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Show and tell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Story language- retelling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Weekend news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Phase 1 phonics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Beat Baby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Amatic SC" panose="00000500000000000000" pitchFamily="2" charset="-79"/>
                        </a:rPr>
                        <a:t>Pie Corbett T4W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Learning rhymes, stories and 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Show and tell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Story language- retelling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Weekend news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Phase 1 phonics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Beat Baby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Amatic SC" panose="00000500000000000000" pitchFamily="2" charset="-79"/>
                        </a:rPr>
                        <a:t>Pie Corbett T4W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531852147"/>
                  </a:ext>
                </a:extLst>
              </a:tr>
              <a:tr h="1063432">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l"/>
                      <a:r>
                        <a:rPr lang="en-US" sz="1000" dirty="0">
                          <a:solidFill>
                            <a:schemeClr val="tx1"/>
                          </a:solidFill>
                        </a:rPr>
                        <a:t>Children’s personal, social and emotional development (PSED) is </a:t>
                      </a:r>
                      <a:r>
                        <a:rPr lang="en-US" sz="1000" b="1" dirty="0">
                          <a:solidFill>
                            <a:schemeClr val="tx1"/>
                          </a:solidFill>
                        </a:rPr>
                        <a:t>crucial for children to lead healthy and happy lives</a:t>
                      </a:r>
                      <a:r>
                        <a:rPr lang="en-US" sz="1000" dirty="0">
                          <a:solidFill>
                            <a:schemeClr val="tx1"/>
                          </a:solidFill>
                        </a:rPr>
                        <a:t>, and is fundamental to their cognitive development. Underpinning their personal development are the important attachments that </a:t>
                      </a:r>
                      <a:r>
                        <a:rPr lang="en-US" sz="1000" b="1" dirty="0">
                          <a:solidFill>
                            <a:schemeClr val="tx1"/>
                          </a:solidFill>
                        </a:rPr>
                        <a:t>shape their social world</a:t>
                      </a:r>
                      <a:r>
                        <a:rPr lang="en-US" sz="1000" dirty="0">
                          <a:solidFill>
                            <a:schemeClr val="tx1"/>
                          </a:solidFill>
                        </a:rPr>
                        <a:t>. Strong, warm and supportive  relationships with adults enable children to learn how to </a:t>
                      </a:r>
                      <a:r>
                        <a:rPr lang="en-US" sz="1000" b="1" dirty="0">
                          <a:solidFill>
                            <a:schemeClr val="tx1"/>
                          </a:solidFill>
                        </a:rPr>
                        <a:t>understand their own feelings and those of others</a:t>
                      </a:r>
                      <a:r>
                        <a:rPr lang="en-US" sz="1000" dirty="0">
                          <a:solidFill>
                            <a:schemeClr val="tx1"/>
                          </a:solidFill>
                        </a:rPr>
                        <a:t>. Children should be supported to </a:t>
                      </a:r>
                      <a:r>
                        <a:rPr lang="en-US" sz="1000" b="1" dirty="0">
                          <a:solidFill>
                            <a:schemeClr val="tx1"/>
                          </a:solidFill>
                        </a:rPr>
                        <a:t>manage emotions, develop a positive sense of self, set themselves simple goals, have confidence in their own abilities, to persist</a:t>
                      </a:r>
                      <a:r>
                        <a:rPr lang="en-US" sz="1000" dirty="0">
                          <a:solidFill>
                            <a:schemeClr val="tx1"/>
                          </a:solidFill>
                        </a:rPr>
                        <a:t> and wait for what they want and direct attention as necessary. Through adult modelling and guidance, they will learn </a:t>
                      </a:r>
                      <a:r>
                        <a:rPr lang="en-US" sz="1000" b="1" dirty="0">
                          <a:solidFill>
                            <a:schemeClr val="tx1"/>
                          </a:solidFill>
                        </a:rPr>
                        <a:t>how to look after their bodies, including healthy eating</a:t>
                      </a:r>
                      <a:r>
                        <a:rPr lang="en-US" sz="1000" dirty="0">
                          <a:solidFill>
                            <a:schemeClr val="tx1"/>
                          </a:solidFill>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solidFill>
                            <a:schemeClr val="tx1"/>
                          </a:solidFill>
                        </a:rPr>
                        <a:t>children can achieve at school and in later life</a:t>
                      </a:r>
                      <a:r>
                        <a:rPr lang="en-US" sz="1000" b="1" dirty="0" smtClean="0">
                          <a:solidFill>
                            <a:schemeClr val="tx1"/>
                          </a:solidFill>
                        </a:rPr>
                        <a:t>.</a:t>
                      </a:r>
                      <a:r>
                        <a:rPr lang="en-US" sz="1000" b="0" i="1" dirty="0" smtClean="0">
                          <a:solidFill>
                            <a:schemeClr val="tx1"/>
                          </a:solidFill>
                        </a:rPr>
                        <a:t> PSED</a:t>
                      </a:r>
                      <a:r>
                        <a:rPr lang="en-US" sz="1000" b="0" i="1" baseline="0" dirty="0" smtClean="0">
                          <a:solidFill>
                            <a:schemeClr val="tx1"/>
                          </a:solidFill>
                        </a:rPr>
                        <a:t> is developed throughout all areas of the curriculum and through weekly PSHE sessions following the SCARF framework (</a:t>
                      </a:r>
                      <a:r>
                        <a:rPr lang="en-GB" sz="1000" b="0" i="1" baseline="0" dirty="0" smtClean="0">
                          <a:solidFill>
                            <a:schemeClr val="tx1"/>
                          </a:solidFill>
                        </a:rPr>
                        <a:t>Safety, Caring, Achievement, Resilience and Friendship).</a:t>
                      </a:r>
                      <a:endParaRPr lang="en-GB" sz="1000" b="0" i="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3662612"/>
                  </a:ext>
                </a:extLst>
              </a:tr>
              <a:tr h="1663372">
                <a:tc>
                  <a:txBody>
                    <a:bodyPr/>
                    <a:lstStyle/>
                    <a:p>
                      <a:pPr algn="ctr"/>
                      <a:r>
                        <a:rPr lang="en-US" sz="1600" b="0" dirty="0">
                          <a:latin typeface="Amatic SC" panose="00000500000000000000" pitchFamily="2" charset="-79"/>
                          <a:cs typeface="Amatic SC" panose="00000500000000000000" pitchFamily="2" charset="-79"/>
                        </a:rPr>
                        <a:t>Managing Self </a:t>
                      </a:r>
                      <a:endParaRPr lang="en-US" sz="1600" b="0" dirty="0" smtClean="0">
                        <a:latin typeface="Amatic SC" panose="00000500000000000000" pitchFamily="2" charset="-79"/>
                        <a:cs typeface="Amatic SC" panose="00000500000000000000" pitchFamily="2" charset="-79"/>
                      </a:endParaRPr>
                    </a:p>
                    <a:p>
                      <a:pPr algn="ctr"/>
                      <a:endParaRPr lang="en-US" sz="1600" b="0" dirty="0">
                        <a:latin typeface="Amatic SC" panose="00000500000000000000" pitchFamily="2" charset="-79"/>
                        <a:cs typeface="Amatic SC" panose="00000500000000000000" pitchFamily="2" charset="-79"/>
                      </a:endParaRPr>
                    </a:p>
                    <a:p>
                      <a:pPr algn="ctr"/>
                      <a:r>
                        <a:rPr lang="en-US" sz="1600" b="0" dirty="0">
                          <a:latin typeface="Amatic SC" panose="00000500000000000000" pitchFamily="2" charset="-79"/>
                          <a:cs typeface="Amatic SC" panose="00000500000000000000" pitchFamily="2" charset="-79"/>
                        </a:rPr>
                        <a:t>Self -  </a:t>
                      </a:r>
                      <a:r>
                        <a:rPr lang="en-US" sz="1600" b="0" dirty="0" smtClean="0">
                          <a:latin typeface="Amatic SC" panose="00000500000000000000" pitchFamily="2" charset="-79"/>
                          <a:cs typeface="Amatic SC" panose="00000500000000000000" pitchFamily="2" charset="-79"/>
                        </a:rPr>
                        <a:t>Regulation</a:t>
                      </a:r>
                    </a:p>
                    <a:p>
                      <a:pPr algn="ctr"/>
                      <a:endParaRPr lang="en-US" sz="1600" b="0" dirty="0" smtClean="0">
                        <a:latin typeface="Amatic SC" panose="00000500000000000000" pitchFamily="2" charset="-79"/>
                        <a:cs typeface="Amatic SC" panose="00000500000000000000" pitchFamily="2" charset="-79"/>
                      </a:endParaRPr>
                    </a:p>
                    <a:p>
                      <a:pPr algn="ctr"/>
                      <a:r>
                        <a:rPr lang="en-US" sz="1600" b="0" dirty="0" smtClean="0">
                          <a:latin typeface="Amatic SC" panose="00000500000000000000" pitchFamily="2" charset="-79"/>
                          <a:cs typeface="Amatic SC" panose="00000500000000000000" pitchFamily="2" charset="-79"/>
                        </a:rPr>
                        <a:t>Building relationships </a:t>
                      </a:r>
                      <a:endParaRPr lang="en-US" sz="1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1" dirty="0" smtClean="0">
                          <a:solidFill>
                            <a:schemeClr val="tx1"/>
                          </a:solidFill>
                          <a:latin typeface="+mn-lt"/>
                          <a:cs typeface="Amatic SC" panose="00000500000000000000" pitchFamily="2" charset="-79"/>
                        </a:rPr>
                        <a:t>Me</a:t>
                      </a:r>
                      <a:r>
                        <a:rPr lang="en-GB" sz="1000" b="1" baseline="0" dirty="0" smtClean="0">
                          <a:solidFill>
                            <a:schemeClr val="tx1"/>
                          </a:solidFill>
                          <a:latin typeface="+mn-lt"/>
                          <a:cs typeface="Amatic SC" panose="00000500000000000000" pitchFamily="2" charset="-79"/>
                        </a:rPr>
                        <a:t> and my relationships:</a:t>
                      </a:r>
                    </a:p>
                    <a:p>
                      <a:pPr algn="ctr"/>
                      <a:r>
                        <a:rPr lang="en-GB" sz="1000" b="0" baseline="0" dirty="0" smtClean="0">
                          <a:solidFill>
                            <a:schemeClr val="tx1"/>
                          </a:solidFill>
                          <a:latin typeface="+mn-lt"/>
                          <a:cs typeface="Amatic SC" panose="00000500000000000000" pitchFamily="2" charset="-79"/>
                        </a:rPr>
                        <a:t>About me</a:t>
                      </a:r>
                    </a:p>
                    <a:p>
                      <a:pPr algn="ctr"/>
                      <a:r>
                        <a:rPr lang="en-GB" sz="1000" b="0" baseline="0" dirty="0" smtClean="0">
                          <a:solidFill>
                            <a:schemeClr val="tx1"/>
                          </a:solidFill>
                          <a:latin typeface="+mn-lt"/>
                          <a:cs typeface="Amatic SC" panose="00000500000000000000" pitchFamily="2" charset="-79"/>
                        </a:rPr>
                        <a:t>What makes me special</a:t>
                      </a:r>
                    </a:p>
                    <a:p>
                      <a:pPr algn="ctr"/>
                      <a:r>
                        <a:rPr lang="en-GB" sz="1000" b="0" baseline="0" dirty="0" smtClean="0">
                          <a:solidFill>
                            <a:schemeClr val="tx1"/>
                          </a:solidFill>
                          <a:latin typeface="+mn-lt"/>
                          <a:cs typeface="Amatic SC" panose="00000500000000000000" pitchFamily="2" charset="-79"/>
                        </a:rPr>
                        <a:t>Me and my special people </a:t>
                      </a:r>
                    </a:p>
                    <a:p>
                      <a:pPr algn="ctr"/>
                      <a:r>
                        <a:rPr lang="en-GB" sz="1000" b="0" baseline="0" dirty="0" smtClean="0">
                          <a:solidFill>
                            <a:schemeClr val="tx1"/>
                          </a:solidFill>
                          <a:latin typeface="+mn-lt"/>
                          <a:cs typeface="Amatic SC" panose="00000500000000000000" pitchFamily="2" charset="-79"/>
                        </a:rPr>
                        <a:t>Who can help me?</a:t>
                      </a:r>
                    </a:p>
                    <a:p>
                      <a:pPr algn="ctr"/>
                      <a:r>
                        <a:rPr lang="en-GB" sz="1000" b="0" baseline="0" dirty="0" smtClean="0">
                          <a:solidFill>
                            <a:schemeClr val="tx1"/>
                          </a:solidFill>
                          <a:latin typeface="+mn-lt"/>
                          <a:cs typeface="Amatic SC" panose="00000500000000000000" pitchFamily="2" charset="-79"/>
                        </a:rPr>
                        <a:t>My feelings</a:t>
                      </a:r>
                    </a:p>
                    <a:p>
                      <a:pPr algn="ct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GB" sz="1000" b="1" dirty="0" smtClean="0">
                          <a:solidFill>
                            <a:schemeClr val="tx1"/>
                          </a:solidFill>
                          <a:latin typeface="+mn-lt"/>
                          <a:cs typeface="Amatic SC" panose="00000500000000000000" pitchFamily="2" charset="-79"/>
                        </a:rPr>
                        <a:t>Valuing</a:t>
                      </a:r>
                      <a:r>
                        <a:rPr lang="en-GB" sz="1000" b="1" baseline="0" dirty="0" smtClean="0">
                          <a:solidFill>
                            <a:schemeClr val="tx1"/>
                          </a:solidFill>
                          <a:latin typeface="+mn-lt"/>
                          <a:cs typeface="Amatic SC" panose="00000500000000000000" pitchFamily="2" charset="-79"/>
                        </a:rPr>
                        <a:t> Difference:</a:t>
                      </a:r>
                    </a:p>
                    <a:p>
                      <a:pPr algn="ctr"/>
                      <a:r>
                        <a:rPr lang="en-GB" sz="1000" b="0" dirty="0" smtClean="0">
                          <a:solidFill>
                            <a:schemeClr val="tx1"/>
                          </a:solidFill>
                          <a:latin typeface="+mn-lt"/>
                          <a:cs typeface="Amatic SC" panose="00000500000000000000" pitchFamily="2" charset="-79"/>
                        </a:rPr>
                        <a:t>I’m</a:t>
                      </a:r>
                      <a:r>
                        <a:rPr lang="en-GB" sz="1000" b="0" baseline="0" dirty="0" smtClean="0">
                          <a:solidFill>
                            <a:schemeClr val="tx1"/>
                          </a:solidFill>
                          <a:latin typeface="+mn-lt"/>
                          <a:cs typeface="Amatic SC" panose="00000500000000000000" pitchFamily="2" charset="-79"/>
                        </a:rPr>
                        <a:t> special, you’re special</a:t>
                      </a:r>
                    </a:p>
                    <a:p>
                      <a:pPr algn="ctr"/>
                      <a:r>
                        <a:rPr lang="en-GB" sz="1000" b="0" dirty="0" smtClean="0">
                          <a:solidFill>
                            <a:schemeClr val="tx1"/>
                          </a:solidFill>
                          <a:latin typeface="+mn-lt"/>
                          <a:cs typeface="Amatic SC" panose="00000500000000000000" pitchFamily="2" charset="-79"/>
                        </a:rPr>
                        <a:t>Same and different</a:t>
                      </a:r>
                    </a:p>
                    <a:p>
                      <a:pPr algn="ctr"/>
                      <a:r>
                        <a:rPr lang="en-GB" sz="1000" b="0" dirty="0" smtClean="0">
                          <a:solidFill>
                            <a:schemeClr val="tx1"/>
                          </a:solidFill>
                          <a:latin typeface="+mn-lt"/>
                          <a:cs typeface="Amatic SC" panose="00000500000000000000" pitchFamily="2" charset="-79"/>
                        </a:rPr>
                        <a:t>Same and different families</a:t>
                      </a:r>
                    </a:p>
                    <a:p>
                      <a:pPr algn="ctr"/>
                      <a:r>
                        <a:rPr lang="en-GB" sz="1000" b="0" dirty="0" smtClean="0">
                          <a:solidFill>
                            <a:schemeClr val="tx1"/>
                          </a:solidFill>
                          <a:latin typeface="+mn-lt"/>
                          <a:cs typeface="Amatic SC" panose="00000500000000000000" pitchFamily="2" charset="-79"/>
                        </a:rPr>
                        <a:t>Same and different homes</a:t>
                      </a:r>
                    </a:p>
                    <a:p>
                      <a:pPr algn="ctr"/>
                      <a:r>
                        <a:rPr lang="en-GB" sz="1000" b="0" dirty="0" smtClean="0">
                          <a:solidFill>
                            <a:schemeClr val="tx1"/>
                          </a:solidFill>
                          <a:latin typeface="+mn-lt"/>
                          <a:cs typeface="Amatic SC" panose="00000500000000000000" pitchFamily="2" charset="-79"/>
                        </a:rPr>
                        <a:t>I am caring</a:t>
                      </a:r>
                    </a:p>
                    <a:p>
                      <a:pPr algn="ctr"/>
                      <a:r>
                        <a:rPr lang="en-GB" sz="1000" b="0" dirty="0" smtClean="0">
                          <a:solidFill>
                            <a:schemeClr val="tx1"/>
                          </a:solidFill>
                          <a:latin typeface="+mn-lt"/>
                          <a:cs typeface="Amatic SC" panose="00000500000000000000" pitchFamily="2" charset="-79"/>
                        </a:rPr>
                        <a:t>Kind and caring</a:t>
                      </a:r>
                      <a:r>
                        <a:rPr lang="en-GB" sz="1000" b="0" baseline="0" dirty="0" smtClean="0">
                          <a:solidFill>
                            <a:schemeClr val="tx1"/>
                          </a:solidFill>
                          <a:latin typeface="+mn-lt"/>
                          <a:cs typeface="Amatic SC" panose="00000500000000000000" pitchFamily="2" charset="-79"/>
                        </a:rPr>
                        <a:t>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tc>
                <a:tc>
                  <a:txBody>
                    <a:bodyPr/>
                    <a:lstStyle/>
                    <a:p>
                      <a:pPr algn="ctr"/>
                      <a:r>
                        <a:rPr lang="en-GB" sz="1000" b="1" dirty="0" smtClean="0">
                          <a:solidFill>
                            <a:schemeClr val="tx1"/>
                          </a:solidFill>
                          <a:latin typeface="+mn-lt"/>
                          <a:cs typeface="Amatic SC" panose="00000500000000000000" pitchFamily="2" charset="-79"/>
                        </a:rPr>
                        <a:t>Keeping</a:t>
                      </a:r>
                      <a:r>
                        <a:rPr lang="en-GB" sz="1000" b="1" baseline="0" dirty="0" smtClean="0">
                          <a:solidFill>
                            <a:schemeClr val="tx1"/>
                          </a:solidFill>
                          <a:latin typeface="+mn-lt"/>
                          <a:cs typeface="Amatic SC" panose="00000500000000000000" pitchFamily="2" charset="-79"/>
                        </a:rPr>
                        <a:t> Myself Safe:</a:t>
                      </a:r>
                    </a:p>
                    <a:p>
                      <a:pPr algn="ctr"/>
                      <a:r>
                        <a:rPr lang="en-GB" sz="1000" b="0" baseline="0" dirty="0" smtClean="0">
                          <a:solidFill>
                            <a:schemeClr val="tx1"/>
                          </a:solidFill>
                          <a:latin typeface="+mn-lt"/>
                          <a:cs typeface="Amatic SC" panose="00000500000000000000" pitchFamily="2" charset="-79"/>
                        </a:rPr>
                        <a:t>What’s safe to go onto my body</a:t>
                      </a:r>
                    </a:p>
                    <a:p>
                      <a:pPr algn="ctr"/>
                      <a:r>
                        <a:rPr lang="en-GB" sz="1000" b="0" baseline="0" dirty="0" smtClean="0">
                          <a:solidFill>
                            <a:schemeClr val="tx1"/>
                          </a:solidFill>
                          <a:latin typeface="+mn-lt"/>
                          <a:cs typeface="Amatic SC" panose="00000500000000000000" pitchFamily="2" charset="-79"/>
                        </a:rPr>
                        <a:t>What’s safe to go into my body (including medicines)</a:t>
                      </a:r>
                    </a:p>
                    <a:p>
                      <a:pPr algn="ctr"/>
                      <a:r>
                        <a:rPr lang="en-GB" sz="1000" b="0" baseline="0" dirty="0" smtClean="0">
                          <a:solidFill>
                            <a:schemeClr val="tx1"/>
                          </a:solidFill>
                          <a:latin typeface="+mn-lt"/>
                          <a:cs typeface="Amatic SC" panose="00000500000000000000" pitchFamily="2" charset="-79"/>
                        </a:rPr>
                        <a:t>Safe indoors and outdoors</a:t>
                      </a:r>
                    </a:p>
                    <a:p>
                      <a:pPr algn="ctr"/>
                      <a:r>
                        <a:rPr lang="en-GB" sz="1000" b="0" baseline="0" dirty="0" smtClean="0">
                          <a:solidFill>
                            <a:schemeClr val="tx1"/>
                          </a:solidFill>
                          <a:latin typeface="+mn-lt"/>
                          <a:cs typeface="Amatic SC" panose="00000500000000000000" pitchFamily="2" charset="-79"/>
                        </a:rPr>
                        <a:t>Listening to my feelings </a:t>
                      </a:r>
                    </a:p>
                    <a:p>
                      <a:pPr algn="ctr"/>
                      <a:r>
                        <a:rPr lang="en-GB" sz="1000" b="0" baseline="0" dirty="0" smtClean="0">
                          <a:solidFill>
                            <a:schemeClr val="tx1"/>
                          </a:solidFill>
                          <a:latin typeface="+mn-lt"/>
                          <a:cs typeface="Amatic SC" panose="00000500000000000000" pitchFamily="2" charset="-79"/>
                        </a:rPr>
                        <a:t>Keeping safe online</a:t>
                      </a:r>
                    </a:p>
                    <a:p>
                      <a:pPr algn="ctr"/>
                      <a:r>
                        <a:rPr lang="en-GB" sz="1000" b="0" baseline="0" dirty="0" smtClean="0">
                          <a:solidFill>
                            <a:schemeClr val="tx1"/>
                          </a:solidFill>
                          <a:latin typeface="+mn-lt"/>
                          <a:cs typeface="Amatic SC" panose="00000500000000000000" pitchFamily="2" charset="-79"/>
                        </a:rPr>
                        <a:t>People who keep me safe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gridSpan="2">
                  <a:txBody>
                    <a:bodyPr/>
                    <a:lstStyle/>
                    <a:p>
                      <a:pPr algn="ctr"/>
                      <a:r>
                        <a:rPr lang="en-US" sz="1000" b="1" dirty="0" smtClean="0">
                          <a:solidFill>
                            <a:schemeClr val="tx1"/>
                          </a:solidFill>
                        </a:rPr>
                        <a:t>Rights and Responsibilities:</a:t>
                      </a:r>
                    </a:p>
                    <a:p>
                      <a:pPr algn="ctr"/>
                      <a:r>
                        <a:rPr lang="en-US" sz="1000" b="0" dirty="0" smtClean="0">
                          <a:solidFill>
                            <a:schemeClr val="tx1"/>
                          </a:solidFill>
                        </a:rPr>
                        <a:t>Looking</a:t>
                      </a:r>
                      <a:r>
                        <a:rPr lang="en-US" sz="1000" b="0" baseline="0" dirty="0" smtClean="0">
                          <a:solidFill>
                            <a:schemeClr val="tx1"/>
                          </a:solidFill>
                        </a:rPr>
                        <a:t> after my special people</a:t>
                      </a:r>
                    </a:p>
                    <a:p>
                      <a:pPr algn="ctr"/>
                      <a:r>
                        <a:rPr lang="en-US" sz="1000" b="0" baseline="0" dirty="0" smtClean="0">
                          <a:solidFill>
                            <a:schemeClr val="tx1"/>
                          </a:solidFill>
                        </a:rPr>
                        <a:t>Looking after my friends </a:t>
                      </a:r>
                    </a:p>
                    <a:p>
                      <a:pPr algn="ctr"/>
                      <a:r>
                        <a:rPr lang="en-US" sz="1000" b="0" baseline="0" dirty="0" smtClean="0">
                          <a:solidFill>
                            <a:schemeClr val="tx1"/>
                          </a:solidFill>
                        </a:rPr>
                        <a:t>Being helpful at home and caring for our classroom </a:t>
                      </a:r>
                    </a:p>
                    <a:p>
                      <a:pPr algn="ctr"/>
                      <a:r>
                        <a:rPr lang="en-US" sz="1000" b="0" baseline="0" dirty="0" smtClean="0">
                          <a:solidFill>
                            <a:schemeClr val="tx1"/>
                          </a:solidFill>
                        </a:rPr>
                        <a:t>Caring for our world</a:t>
                      </a:r>
                    </a:p>
                    <a:p>
                      <a:pPr algn="ctr"/>
                      <a:r>
                        <a:rPr lang="en-US" sz="1000" b="0" baseline="0" dirty="0" smtClean="0">
                          <a:solidFill>
                            <a:schemeClr val="tx1"/>
                          </a:solidFill>
                        </a:rPr>
                        <a:t>Looking after money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tc>
                <a:tc>
                  <a:txBody>
                    <a:bodyPr/>
                    <a:lstStyle/>
                    <a:p>
                      <a:pPr algn="ctr"/>
                      <a:r>
                        <a:rPr lang="en-US" sz="1000" b="1" dirty="0" smtClean="0">
                          <a:solidFill>
                            <a:schemeClr val="tx1"/>
                          </a:solidFill>
                        </a:rPr>
                        <a:t>Being My</a:t>
                      </a:r>
                      <a:r>
                        <a:rPr lang="en-US" sz="1000" b="1" baseline="0" dirty="0" smtClean="0">
                          <a:solidFill>
                            <a:schemeClr val="tx1"/>
                          </a:solidFill>
                        </a:rPr>
                        <a:t> Best!:</a:t>
                      </a:r>
                    </a:p>
                    <a:p>
                      <a:pPr algn="ctr"/>
                      <a:r>
                        <a:rPr lang="en-US" sz="1000" b="0" baseline="0" dirty="0" smtClean="0">
                          <a:solidFill>
                            <a:schemeClr val="tx1"/>
                          </a:solidFill>
                        </a:rPr>
                        <a:t>Bouncing back when things go wrong </a:t>
                      </a:r>
                    </a:p>
                    <a:p>
                      <a:pPr algn="ctr"/>
                      <a:r>
                        <a:rPr lang="en-US" sz="1000" b="0" baseline="0" dirty="0" smtClean="0">
                          <a:solidFill>
                            <a:schemeClr val="tx1"/>
                          </a:solidFill>
                        </a:rPr>
                        <a:t>Yes, I can!</a:t>
                      </a:r>
                    </a:p>
                    <a:p>
                      <a:pPr algn="ctr"/>
                      <a:r>
                        <a:rPr lang="en-US" sz="1000" b="0" baseline="0" dirty="0" smtClean="0">
                          <a:solidFill>
                            <a:schemeClr val="tx1"/>
                          </a:solidFill>
                        </a:rPr>
                        <a:t>Healthy eating </a:t>
                      </a:r>
                    </a:p>
                    <a:p>
                      <a:pPr algn="ctr"/>
                      <a:r>
                        <a:rPr lang="en-US" sz="1000" b="0" baseline="0" dirty="0" smtClean="0">
                          <a:solidFill>
                            <a:schemeClr val="tx1"/>
                          </a:solidFill>
                        </a:rPr>
                        <a:t>Move your body</a:t>
                      </a:r>
                    </a:p>
                    <a:p>
                      <a:pPr algn="ctr"/>
                      <a:r>
                        <a:rPr lang="en-US" sz="1000" b="0" baseline="0" dirty="0" smtClean="0">
                          <a:solidFill>
                            <a:schemeClr val="tx1"/>
                          </a:solidFill>
                        </a:rPr>
                        <a:t>A good night’s sleep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gridSpan="2">
                  <a:txBody>
                    <a:bodyPr/>
                    <a:lstStyle/>
                    <a:p>
                      <a:pPr algn="ctr"/>
                      <a:r>
                        <a:rPr lang="en-GB" sz="1000" b="1" dirty="0" smtClean="0"/>
                        <a:t>Growing</a:t>
                      </a:r>
                      <a:r>
                        <a:rPr lang="en-GB" sz="1000" b="1" baseline="0" dirty="0" smtClean="0"/>
                        <a:t> and Changing: </a:t>
                      </a:r>
                    </a:p>
                    <a:p>
                      <a:pPr algn="ctr"/>
                      <a:r>
                        <a:rPr lang="en-GB" sz="1000" b="0" baseline="0" dirty="0" smtClean="0"/>
                        <a:t>Seasons</a:t>
                      </a:r>
                    </a:p>
                    <a:p>
                      <a:pPr algn="ctr"/>
                      <a:r>
                        <a:rPr lang="en-GB" sz="1000" b="0" baseline="0" dirty="0" smtClean="0"/>
                        <a:t>Life stages (humans, plants, animals)</a:t>
                      </a:r>
                    </a:p>
                    <a:p>
                      <a:pPr algn="ctr"/>
                      <a:r>
                        <a:rPr lang="en-GB" sz="1000" b="0" baseline="0" dirty="0" smtClean="0"/>
                        <a:t>Who will I be?</a:t>
                      </a:r>
                    </a:p>
                    <a:p>
                      <a:pPr algn="ctr"/>
                      <a:r>
                        <a:rPr lang="en-GB" sz="1000" b="0" baseline="0" dirty="0" smtClean="0"/>
                        <a:t>Where do babies come from?</a:t>
                      </a:r>
                    </a:p>
                    <a:p>
                      <a:pPr algn="ctr"/>
                      <a:r>
                        <a:rPr lang="en-GB" sz="1000" b="0" baseline="0" dirty="0" smtClean="0"/>
                        <a:t>Getting bigger</a:t>
                      </a:r>
                    </a:p>
                    <a:p>
                      <a:pPr algn="ctr"/>
                      <a:r>
                        <a:rPr lang="en-GB" sz="1000" b="0" baseline="0" dirty="0" smtClean="0"/>
                        <a:t>Me and my body (boys and girls)</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hMerge="1">
                  <a:txBody>
                    <a:bodyPr/>
                    <a:lstStyle/>
                    <a:p>
                      <a:pPr algn="ct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bl>
          </a:graphicData>
        </a:graphic>
      </p:graphicFrame>
    </p:spTree>
    <p:extLst>
      <p:ext uri="{BB962C8B-B14F-4D97-AF65-F5344CB8AC3E}">
        <p14:creationId xmlns:p14="http://schemas.microsoft.com/office/powerpoint/2010/main" val="144081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8825583"/>
              </p:ext>
            </p:extLst>
          </p:nvPr>
        </p:nvGraphicFramePr>
        <p:xfrm>
          <a:off x="366318" y="738067"/>
          <a:ext cx="11459364" cy="587448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Fantastic</a:t>
                      </a:r>
                      <a:r>
                        <a:rPr lang="en-US" sz="2000" baseline="0" dirty="0" smtClean="0">
                          <a:latin typeface="Amatic SC" panose="00000500000000000000" pitchFamily="2" charset="-79"/>
                          <a:cs typeface="Amatic SC" panose="00000500000000000000" pitchFamily="2" charset="-79"/>
                        </a:rPr>
                        <a:t> food!</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TFW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a:t>
                      </a:r>
                      <a:r>
                        <a:rPr lang="en-US" sz="1800" b="0" dirty="0" smtClean="0">
                          <a:latin typeface="Amatic SC" panose="00000500000000000000" pitchFamily="2" charset="-79"/>
                          <a:cs typeface="Amatic SC" panose="00000500000000000000" pitchFamily="2" charset="-79"/>
                        </a:rPr>
                        <a:t>and possible</a:t>
                      </a:r>
                      <a:r>
                        <a:rPr lang="en-US" sz="1800" b="0" baseline="0" dirty="0" smtClean="0">
                          <a:latin typeface="Amatic SC" panose="00000500000000000000" pitchFamily="2" charset="-79"/>
                          <a:cs typeface="Amatic SC" panose="00000500000000000000" pitchFamily="2" charset="-79"/>
                        </a:rPr>
                        <a:t> focus </a:t>
                      </a:r>
                      <a:endParaRPr lang="en-US" sz="1800" b="0" dirty="0">
                        <a:latin typeface="Amatic SC" panose="00000500000000000000" pitchFamily="2" charset="-79"/>
                        <a:cs typeface="Amatic SC" panose="00000500000000000000" pitchFamily="2" charset="-79"/>
                      </a:endParaRPr>
                    </a:p>
                    <a:p>
                      <a:pPr algn="ctr"/>
                      <a:r>
                        <a:rPr lang="en-US" sz="900" i="1" dirty="0" smtClean="0">
                          <a:latin typeface="+mn-lt"/>
                        </a:rPr>
                        <a:t>(May</a:t>
                      </a:r>
                      <a:r>
                        <a:rPr lang="en-US" sz="900" i="1" baseline="0" dirty="0" smtClean="0">
                          <a:latin typeface="+mn-lt"/>
                        </a:rPr>
                        <a:t> vary depending on children’s interests)</a:t>
                      </a:r>
                    </a:p>
                    <a:p>
                      <a:pPr algn="ctr"/>
                      <a:endParaRPr lang="en-US" sz="900" i="1" baseline="0" dirty="0" smtClean="0">
                        <a:latin typeface="+mn-lt"/>
                      </a:endParaRPr>
                    </a:p>
                    <a:p>
                      <a:pPr algn="ctr"/>
                      <a:endParaRPr lang="en-US" sz="900" i="1" baseline="0" dirty="0" smtClean="0">
                        <a:latin typeface="+mn-lt"/>
                      </a:endParaRPr>
                    </a:p>
                    <a:p>
                      <a:pPr algn="ctr"/>
                      <a:r>
                        <a:rPr lang="en-US" sz="900" i="1" dirty="0" smtClean="0">
                          <a:latin typeface="+mn-lt"/>
                        </a:rPr>
                        <a:t>Children </a:t>
                      </a:r>
                      <a:r>
                        <a:rPr lang="en-US" sz="900" i="1" dirty="0">
                          <a:latin typeface="+mn-lt"/>
                        </a:rPr>
                        <a:t>to write sentences when they have sufficient knowledge of letter-sound correspondences</a:t>
                      </a:r>
                      <a:r>
                        <a:rPr lang="en-US" sz="900" i="1" dirty="0" smtClean="0">
                          <a:latin typeface="+mn-lt"/>
                        </a:rPr>
                        <a:t>.</a:t>
                      </a:r>
                    </a:p>
                    <a:p>
                      <a:pPr algn="ctr"/>
                      <a:endParaRPr lang="en-US" sz="900" dirty="0" smtClean="0">
                        <a:latin typeface="+mn-lt"/>
                      </a:endParaRPr>
                    </a:p>
                    <a:p>
                      <a:pPr algn="ct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a:t>
                      </a:r>
                      <a:r>
                        <a:rPr lang="en-GB" sz="1000" b="1" kern="1200" dirty="0" smtClean="0">
                          <a:solidFill>
                            <a:schemeClr val="tx1"/>
                          </a:solidFill>
                          <a:effectLst/>
                          <a:latin typeface="+mn-lt"/>
                          <a:ea typeface="+mn-ea"/>
                          <a:cs typeface="Amatic SC" panose="00000500000000000000" pitchFamily="2" charset="-79"/>
                        </a:rPr>
                        <a:t>Stimulus:</a:t>
                      </a:r>
                      <a:endParaRPr lang="en-GB" sz="1000" kern="1200" dirty="0" smtClean="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0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The Big Book of Families </a:t>
                      </a:r>
                      <a:r>
                        <a:rPr lang="en-US" sz="1000" dirty="0" smtClean="0">
                          <a:solidFill>
                            <a:schemeClr val="tx1"/>
                          </a:solidFill>
                          <a:latin typeface="+mn-lt"/>
                          <a:cs typeface="RM Typerighter old" panose="00000400000000000000" pitchFamily="2" charset="-79"/>
                        </a:rPr>
                        <a:t>(name writing,</a:t>
                      </a:r>
                      <a:r>
                        <a:rPr lang="en-US" sz="1000" baseline="0" dirty="0" smtClean="0">
                          <a:solidFill>
                            <a:schemeClr val="tx1"/>
                          </a:solidFill>
                          <a:latin typeface="+mn-lt"/>
                          <a:cs typeface="RM Typerighter old" panose="00000400000000000000" pitchFamily="2" charset="-79"/>
                        </a:rPr>
                        <a:t> who lives in your house, labels)</a:t>
                      </a:r>
                      <a:r>
                        <a:rPr lang="en-US" sz="1000" dirty="0" smtClean="0">
                          <a:solidFill>
                            <a:schemeClr val="tx1"/>
                          </a:solidFill>
                          <a:latin typeface="+mn-lt"/>
                          <a:cs typeface="RM Typerighter old" panose="000004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The Jolly postman </a:t>
                      </a:r>
                      <a:r>
                        <a:rPr lang="en-US" sz="1000" dirty="0" smtClean="0">
                          <a:solidFill>
                            <a:schemeClr val="tx1"/>
                          </a:solidFill>
                          <a:latin typeface="+mn-lt"/>
                          <a:cs typeface="RM Typerighter old" panose="00000400000000000000" pitchFamily="2" charset="-79"/>
                        </a:rPr>
                        <a:t>(letter/</a:t>
                      </a:r>
                      <a:r>
                        <a:rPr lang="en-US" sz="1000" baseline="0" dirty="0" smtClean="0">
                          <a:solidFill>
                            <a:schemeClr val="tx1"/>
                          </a:solidFill>
                          <a:latin typeface="+mn-lt"/>
                          <a:cs typeface="RM Typerighter old" panose="00000400000000000000" pitchFamily="2" charset="-79"/>
                        </a:rPr>
                        <a:t> card writing)</a:t>
                      </a:r>
                      <a:endParaRPr lang="en-US" sz="1000" dirty="0" smtClean="0">
                        <a:solidFill>
                          <a:schemeClr val="tx1"/>
                        </a:solidFill>
                        <a:latin typeface="+mn-lt"/>
                        <a:cs typeface="RM Typerighter old" panose="00000400000000000000" pitchFamily="2" charset="-79"/>
                      </a:endParaRPr>
                    </a:p>
                    <a:p>
                      <a:pPr algn="ctr"/>
                      <a:r>
                        <a:rPr lang="en-US" sz="1000" b="1" dirty="0" smtClean="0">
                          <a:solidFill>
                            <a:schemeClr val="tx1"/>
                          </a:solidFill>
                          <a:latin typeface="+mn-lt"/>
                          <a:cs typeface="RM Typerighter old" panose="00000400000000000000" pitchFamily="2" charset="-79"/>
                        </a:rPr>
                        <a:t>Funny Bones </a:t>
                      </a:r>
                      <a:r>
                        <a:rPr lang="en-US" sz="1000" dirty="0" smtClean="0">
                          <a:solidFill>
                            <a:schemeClr val="tx1"/>
                          </a:solidFill>
                          <a:latin typeface="+mn-lt"/>
                          <a:cs typeface="RM Typerighter old" panose="00000400000000000000" pitchFamily="2" charset="-79"/>
                        </a:rPr>
                        <a:t>(labelling</a:t>
                      </a:r>
                      <a:r>
                        <a:rPr lang="en-US" sz="1000" baseline="0" dirty="0" smtClean="0">
                          <a:solidFill>
                            <a:schemeClr val="tx1"/>
                          </a:solidFill>
                          <a:latin typeface="+mn-lt"/>
                          <a:cs typeface="RM Typerighter old" panose="00000400000000000000" pitchFamily="2" charset="-79"/>
                        </a:rPr>
                        <a:t> body parts)</a:t>
                      </a:r>
                      <a:endParaRPr lang="en-US" sz="1000" dirty="0" smtClean="0">
                        <a:solidFill>
                          <a:schemeClr val="tx1"/>
                        </a:solidFill>
                        <a:latin typeface="+mn-lt"/>
                        <a:cs typeface="RM Typerighter old" panose="000004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0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rPr>
                        <a:t>Name</a:t>
                      </a:r>
                      <a:r>
                        <a:rPr lang="en-US" sz="1000" baseline="0" dirty="0" smtClean="0">
                          <a:solidFill>
                            <a:schemeClr val="bg1">
                              <a:lumMod val="50000"/>
                            </a:schemeClr>
                          </a:solidFill>
                          <a:effectLst/>
                          <a:latin typeface="+mn-lt"/>
                          <a:ea typeface="Calibri" panose="020F0502020204030204" pitchFamily="34" charset="0"/>
                          <a:cs typeface="Amatic SC" panose="00000500000000000000" pitchFamily="2" charset="-79"/>
                        </a:rPr>
                        <a:t> writing. Labels and captions. </a:t>
                      </a:r>
                      <a:endParaRPr lang="en-US" sz="10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r>
                        <a:rPr lang="en-GB" sz="10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The Three Little Pigs</a:t>
                      </a:r>
                      <a:r>
                        <a:rPr lang="en-US" sz="1000" b="1" baseline="0" dirty="0" smtClean="0">
                          <a:latin typeface="+mn-lt"/>
                        </a:rPr>
                        <a:t> </a:t>
                      </a:r>
                      <a:r>
                        <a:rPr lang="en-US" sz="1000" baseline="0" dirty="0" smtClean="0">
                          <a:latin typeface="+mn-lt"/>
                        </a:rPr>
                        <a:t>(using initial sounds to label characters, CVC words)</a:t>
                      </a:r>
                      <a:endParaRPr lang="en-US" sz="1000" dirty="0" smtClean="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The </a:t>
                      </a:r>
                      <a:r>
                        <a:rPr lang="en-US" sz="1000" b="1" dirty="0">
                          <a:latin typeface="+mn-lt"/>
                        </a:rPr>
                        <a:t>Little Red Hen </a:t>
                      </a:r>
                      <a:r>
                        <a:rPr lang="en-US" sz="1000" dirty="0" smtClean="0">
                          <a:latin typeface="+mn-lt"/>
                        </a:rPr>
                        <a:t>(Sequence </a:t>
                      </a:r>
                      <a:r>
                        <a:rPr lang="en-US" sz="1000" dirty="0">
                          <a:latin typeface="+mn-lt"/>
                        </a:rPr>
                        <a:t>the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n-lt"/>
                        </a:rPr>
                        <a:t>Speech </a:t>
                      </a:r>
                      <a:r>
                        <a:rPr lang="en-US" sz="1000" dirty="0" smtClean="0">
                          <a:latin typeface="+mn-lt"/>
                        </a:rPr>
                        <a:t>bubbles) </a:t>
                      </a:r>
                      <a:endParaRPr lang="en-US" sz="10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mn-lt"/>
                        </a:rPr>
                        <a:t>The Three Billy Goats Gruff </a:t>
                      </a:r>
                      <a:r>
                        <a:rPr lang="en-US" sz="1000" dirty="0" smtClean="0">
                          <a:latin typeface="+mn-lt"/>
                        </a:rPr>
                        <a:t>(simple</a:t>
                      </a:r>
                      <a:r>
                        <a:rPr lang="en-US" sz="1000" baseline="0" dirty="0" smtClean="0">
                          <a:latin typeface="+mn-lt"/>
                        </a:rPr>
                        <a:t> sentences, c</a:t>
                      </a:r>
                      <a:r>
                        <a:rPr lang="en-US" sz="1000" dirty="0" smtClean="0">
                          <a:latin typeface="+mn-lt"/>
                        </a:rPr>
                        <a:t>reate </a:t>
                      </a:r>
                      <a:r>
                        <a:rPr lang="en-US" sz="1000" dirty="0">
                          <a:latin typeface="+mn-lt"/>
                        </a:rPr>
                        <a:t>a wanted poster to catch the </a:t>
                      </a:r>
                      <a:r>
                        <a:rPr lang="en-US" sz="1000" dirty="0" smtClean="0">
                          <a:latin typeface="+mn-lt"/>
                        </a:rPr>
                        <a:t>troll)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latin typeface="+mn-lt"/>
                          <a:cs typeface="RM Typerighter old" panose="00000400000000000000" pitchFamily="2" charset="-79"/>
                        </a:rPr>
                        <a:t>A Letter to Father Christmas </a:t>
                      </a:r>
                      <a:r>
                        <a:rPr lang="en-GB" sz="1000" b="0" dirty="0" smtClean="0">
                          <a:solidFill>
                            <a:schemeClr val="tx1"/>
                          </a:solidFill>
                          <a:latin typeface="+mn-lt"/>
                          <a:cs typeface="RM Typerighter old" panose="00000400000000000000" pitchFamily="2" charset="-79"/>
                        </a:rPr>
                        <a:t>(letters,</a:t>
                      </a:r>
                      <a:r>
                        <a:rPr lang="en-GB" sz="1000" b="0" baseline="0" dirty="0" smtClean="0">
                          <a:solidFill>
                            <a:schemeClr val="tx1"/>
                          </a:solidFill>
                          <a:latin typeface="+mn-lt"/>
                          <a:cs typeface="RM Typerighter old" panose="00000400000000000000" pitchFamily="2" charset="-79"/>
                        </a:rPr>
                        <a:t> list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0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a:t>
                      </a: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 Writing lists.  </a:t>
                      </a:r>
                      <a:r>
                        <a:rPr lang="en-GB" sz="1000" dirty="0">
                          <a:solidFill>
                            <a:schemeClr val="bg1">
                              <a:lumMod val="50000"/>
                            </a:schemeClr>
                          </a:solidFill>
                          <a:effectLst/>
                          <a:latin typeface="+mn-lt"/>
                          <a:ea typeface="Calibri" panose="020F0502020204030204" pitchFamily="34" charset="0"/>
                          <a:cs typeface="Amatic SC" panose="00000500000000000000" pitchFamily="2" charset="-79"/>
                        </a:rPr>
                        <a:t>Retelling stories in writing </a:t>
                      </a: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area.</a:t>
                      </a:r>
                      <a:r>
                        <a:rPr lang="en-GB" sz="1000" baseline="0" dirty="0">
                          <a:solidFill>
                            <a:schemeClr val="bg1">
                              <a:lumMod val="50000"/>
                            </a:schemeClr>
                          </a:solidFill>
                          <a:effectLst/>
                          <a:latin typeface="+mn-lt"/>
                          <a:ea typeface="Calibri" panose="020F0502020204030204" pitchFamily="34" charset="0"/>
                          <a:cs typeface="Amatic SC" panose="00000500000000000000" pitchFamily="2" charset="-79"/>
                        </a:rPr>
                        <a:t> </a:t>
                      </a:r>
                      <a:r>
                        <a:rPr lang="en-US" sz="1000" dirty="0" smtClean="0">
                          <a:solidFill>
                            <a:schemeClr val="bg1">
                              <a:lumMod val="50000"/>
                            </a:schemeClr>
                          </a:solidFill>
                        </a:rPr>
                        <a:t>Help </a:t>
                      </a:r>
                      <a:r>
                        <a:rPr lang="en-US" sz="1000" dirty="0">
                          <a:solidFill>
                            <a:schemeClr val="bg1">
                              <a:lumMod val="50000"/>
                            </a:schemeClr>
                          </a:solidFill>
                        </a:rPr>
                        <a:t>children identify the sound that is tricky to spell. </a:t>
                      </a:r>
                      <a:r>
                        <a:rPr lang="en-US" sz="1000" dirty="0" smtClean="0">
                          <a:solidFill>
                            <a:schemeClr val="bg1">
                              <a:lumMod val="50000"/>
                            </a:schemeClr>
                          </a:solidFill>
                        </a:rPr>
                        <a:t>Sequence </a:t>
                      </a:r>
                      <a:r>
                        <a:rPr lang="en-US" sz="1000" dirty="0">
                          <a:solidFill>
                            <a:schemeClr val="bg1">
                              <a:lumMod val="50000"/>
                            </a:schemeClr>
                          </a:solidFill>
                        </a:rPr>
                        <a:t>the </a:t>
                      </a:r>
                      <a:r>
                        <a:rPr lang="en-US" sz="1000" dirty="0" smtClean="0">
                          <a:solidFill>
                            <a:schemeClr val="bg1">
                              <a:lumMod val="50000"/>
                            </a:schemeClr>
                          </a:solidFill>
                        </a:rPr>
                        <a:t>story.</a:t>
                      </a:r>
                      <a:r>
                        <a:rPr lang="en-US" sz="1000" baseline="0" dirty="0" smtClean="0">
                          <a:solidFill>
                            <a:schemeClr val="bg1">
                              <a:lumMod val="50000"/>
                            </a:schemeClr>
                          </a:solidFill>
                        </a:rPr>
                        <a:t> </a:t>
                      </a:r>
                      <a:r>
                        <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rPr>
                        <a:t>Write </a:t>
                      </a:r>
                      <a:r>
                        <a:rPr lang="en-US" sz="1000" dirty="0">
                          <a:solidFill>
                            <a:schemeClr val="bg1">
                              <a:lumMod val="50000"/>
                            </a:schemeClr>
                          </a:solidFill>
                          <a:effectLst/>
                          <a:latin typeface="+mn-lt"/>
                          <a:ea typeface="Calibri" panose="020F0502020204030204" pitchFamily="34" charset="0"/>
                          <a:cs typeface="Amatic SC" panose="00000500000000000000" pitchFamily="2" charset="-79"/>
                        </a:rPr>
                        <a:t>a </a:t>
                      </a:r>
                      <a:r>
                        <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rPr>
                        <a:t>sentence.</a:t>
                      </a:r>
                      <a:r>
                        <a:rPr lang="en-US" sz="1000" baseline="0" dirty="0" smtClean="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r>
                        <a:rPr lang="en-GB" sz="10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The Very Hungry Caterpillar </a:t>
                      </a:r>
                      <a:r>
                        <a:rPr lang="en-US" sz="1000" b="0" dirty="0" smtClean="0">
                          <a:solidFill>
                            <a:schemeClr val="tx1"/>
                          </a:solidFill>
                          <a:latin typeface="+mn-lt"/>
                          <a:cs typeface="RM Typerighter old" panose="00000400000000000000" pitchFamily="2" charset="-79"/>
                        </a:rPr>
                        <a:t>(labels,</a:t>
                      </a:r>
                      <a:r>
                        <a:rPr lang="en-US" sz="1000" b="0" baseline="0" dirty="0" smtClean="0">
                          <a:solidFill>
                            <a:schemeClr val="tx1"/>
                          </a:solidFill>
                          <a:latin typeface="+mn-lt"/>
                          <a:cs typeface="RM Typerighter old" panose="00000400000000000000" pitchFamily="2" charset="-79"/>
                        </a:rPr>
                        <a:t> CVC words, sequencing, describe foods)</a:t>
                      </a:r>
                      <a:endParaRPr lang="en-US" sz="1000" b="1" dirty="0" smtClean="0">
                        <a:solidFill>
                          <a:schemeClr val="tx1"/>
                        </a:solidFill>
                        <a:latin typeface="+mn-lt"/>
                        <a:cs typeface="RM Typerighter old" panose="00000400000000000000" pitchFamily="2" charset="-79"/>
                      </a:endParaRPr>
                    </a:p>
                    <a:p>
                      <a:pPr algn="ctr"/>
                      <a:r>
                        <a:rPr lang="en-GB" sz="1000" b="1" dirty="0" smtClean="0">
                          <a:solidFill>
                            <a:schemeClr val="tx1"/>
                          </a:solidFill>
                          <a:latin typeface="+mn-lt"/>
                          <a:cs typeface="RM Typerighter old" panose="00000400000000000000" pitchFamily="2" charset="-79"/>
                        </a:rPr>
                        <a:t>Owl Babies </a:t>
                      </a:r>
                      <a:r>
                        <a:rPr lang="en-GB" sz="1000" dirty="0" smtClean="0">
                          <a:solidFill>
                            <a:schemeClr val="tx1"/>
                          </a:solidFill>
                          <a:latin typeface="+mn-lt"/>
                          <a:cs typeface="RM Typerighter old" panose="00000400000000000000" pitchFamily="2" charset="-79"/>
                        </a:rPr>
                        <a:t>(CVC</a:t>
                      </a:r>
                      <a:r>
                        <a:rPr lang="en-GB" sz="1000" baseline="0" dirty="0" smtClean="0">
                          <a:solidFill>
                            <a:schemeClr val="tx1"/>
                          </a:solidFill>
                          <a:latin typeface="+mn-lt"/>
                          <a:cs typeface="RM Typerighter old" panose="00000400000000000000" pitchFamily="2" charset="-79"/>
                        </a:rPr>
                        <a:t> words/ simple sentences using HFW/ speech bubbles)</a:t>
                      </a:r>
                      <a:endParaRPr lang="en-GB" sz="1000" dirty="0" smtClean="0">
                        <a:solidFill>
                          <a:schemeClr val="tx1"/>
                        </a:solidFill>
                        <a:latin typeface="+mn-lt"/>
                        <a:cs typeface="RM Typerighter old" panose="00000400000000000000" pitchFamily="2" charset="-79"/>
                      </a:endParaRPr>
                    </a:p>
                    <a:p>
                      <a:pPr algn="ctr"/>
                      <a:r>
                        <a:rPr lang="en-GB" sz="1000" b="1" dirty="0" smtClean="0">
                          <a:solidFill>
                            <a:schemeClr val="tx1"/>
                          </a:solidFill>
                          <a:latin typeface="+mn-lt"/>
                          <a:cs typeface="RM Typerighter old" panose="00000400000000000000" pitchFamily="2" charset="-79"/>
                        </a:rPr>
                        <a:t>We’re Going on</a:t>
                      </a:r>
                      <a:r>
                        <a:rPr lang="en-GB" sz="1000" b="1" baseline="0" dirty="0" smtClean="0">
                          <a:solidFill>
                            <a:schemeClr val="tx1"/>
                          </a:solidFill>
                          <a:latin typeface="+mn-lt"/>
                          <a:cs typeface="RM Typerighter old" panose="00000400000000000000" pitchFamily="2" charset="-79"/>
                        </a:rPr>
                        <a:t> a Bear Hunt </a:t>
                      </a:r>
                      <a:r>
                        <a:rPr lang="en-GB" sz="1000" b="0" baseline="0" dirty="0" smtClean="0">
                          <a:solidFill>
                            <a:schemeClr val="tx1"/>
                          </a:solidFill>
                          <a:latin typeface="+mn-lt"/>
                          <a:cs typeface="RM Typerighter old" panose="00000400000000000000" pitchFamily="2" charset="-79"/>
                        </a:rPr>
                        <a:t>(T4W, simple sentences)</a:t>
                      </a:r>
                    </a:p>
                    <a:p>
                      <a:pPr algn="ctr"/>
                      <a:r>
                        <a:rPr lang="en-GB" sz="1000" b="1" baseline="0" dirty="0" smtClean="0">
                          <a:solidFill>
                            <a:schemeClr val="tx1"/>
                          </a:solidFill>
                          <a:latin typeface="+mn-lt"/>
                          <a:cs typeface="RM Typerighter old" panose="00000400000000000000" pitchFamily="2" charset="-79"/>
                        </a:rPr>
                        <a:t>Dear Zoo </a:t>
                      </a:r>
                      <a:r>
                        <a:rPr lang="en-GB" sz="1000" b="0" baseline="0" dirty="0" smtClean="0">
                          <a:solidFill>
                            <a:schemeClr val="tx1"/>
                          </a:solidFill>
                          <a:latin typeface="+mn-lt"/>
                          <a:cs typeface="RM Typerighter old" panose="00000400000000000000" pitchFamily="2" charset="-79"/>
                        </a:rPr>
                        <a:t>(Letter writing, simple sentences, CCVC.CVCC words)</a:t>
                      </a:r>
                      <a:endParaRPr lang="en-GB" sz="1000" b="1" baseline="0" dirty="0" smtClean="0">
                        <a:solidFill>
                          <a:schemeClr val="tx1"/>
                        </a:solidFill>
                        <a:latin typeface="+mn-lt"/>
                        <a:cs typeface="RM Typerighter old" panose="00000400000000000000" pitchFamily="2" charset="-79"/>
                      </a:endParaRPr>
                    </a:p>
                    <a:p>
                      <a:pPr algn="ctr"/>
                      <a:r>
                        <a:rPr lang="en-GB" sz="1000" b="1" baseline="0" dirty="0" smtClean="0">
                          <a:solidFill>
                            <a:schemeClr val="tx1"/>
                          </a:solidFill>
                          <a:latin typeface="+mn-lt"/>
                          <a:cs typeface="RM Typerighter old" panose="00000400000000000000" pitchFamily="2" charset="-79"/>
                        </a:rPr>
                        <a:t>Brown Bear, Brown Bear, What Do You See? </a:t>
                      </a:r>
                      <a:r>
                        <a:rPr lang="en-GB" sz="1000" b="0" baseline="0" dirty="0" smtClean="0">
                          <a:solidFill>
                            <a:schemeClr val="tx1"/>
                          </a:solidFill>
                          <a:latin typeface="+mn-lt"/>
                          <a:cs typeface="RM Typerighter old" panose="00000400000000000000" pitchFamily="2" charset="-79"/>
                        </a:rPr>
                        <a:t>(simple sentences, CVCC/CCVC words)</a:t>
                      </a:r>
                      <a:endParaRPr lang="en-GB" sz="1000" b="1" baseline="0" dirty="0" smtClean="0">
                        <a:solidFill>
                          <a:schemeClr val="tx1"/>
                        </a:solidFill>
                        <a:latin typeface="+mn-lt"/>
                        <a:cs typeface="RM Typerighter old" panose="00000400000000000000" pitchFamily="2" charset="-79"/>
                      </a:endParaRPr>
                    </a:p>
                    <a:p>
                      <a:pPr algn="ctr"/>
                      <a:r>
                        <a:rPr lang="en-GB" sz="1000" b="1" baseline="0" dirty="0" smtClean="0">
                          <a:solidFill>
                            <a:schemeClr val="tx1"/>
                          </a:solidFill>
                          <a:latin typeface="+mn-lt"/>
                          <a:cs typeface="RM Typerighter old" panose="00000400000000000000" pitchFamily="2" charset="-79"/>
                        </a:rPr>
                        <a:t>What the Ladybird Heard </a:t>
                      </a:r>
                      <a:r>
                        <a:rPr lang="en-GB" sz="1000" b="0" baseline="0" dirty="0" smtClean="0">
                          <a:solidFill>
                            <a:schemeClr val="tx1"/>
                          </a:solidFill>
                          <a:latin typeface="+mn-lt"/>
                          <a:cs typeface="RM Typerighter old" panose="00000400000000000000" pitchFamily="2" charset="-79"/>
                        </a:rPr>
                        <a:t>(maps, labels, HFW)</a:t>
                      </a:r>
                      <a:endParaRPr lang="en-GB"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smtClean="0">
                        <a:solidFill>
                          <a:srgbClr val="FF0000"/>
                        </a:solidFill>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000" dirty="0">
                          <a:solidFill>
                            <a:schemeClr val="bg1">
                              <a:lumMod val="50000"/>
                            </a:schemeClr>
                          </a:solidFill>
                          <a:effectLst/>
                          <a:latin typeface="+mn-lt"/>
                          <a:ea typeface="Calibri" panose="020F0502020204030204" pitchFamily="34" charset="0"/>
                          <a:cs typeface="Amatic SC" panose="00000500000000000000" pitchFamily="2" charset="-79"/>
                        </a:rPr>
                        <a:t>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dirty="0">
                          <a:solidFill>
                            <a:schemeClr val="bg1">
                              <a:lumMod val="50000"/>
                            </a:schemeClr>
                          </a:solidFill>
                        </a:rPr>
                        <a:t>Guided writing based around developing short sentences in a meaningful context. Create a story board.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a:t>
                      </a:r>
                      <a:r>
                        <a:rPr lang="en-GB" sz="1000" b="1" kern="1200" dirty="0" smtClean="0">
                          <a:solidFill>
                            <a:schemeClr val="tx1"/>
                          </a:solidFill>
                          <a:effectLst/>
                          <a:latin typeface="+mn-lt"/>
                          <a:ea typeface="+mn-ea"/>
                          <a:cs typeface="Amatic SC" panose="00000500000000000000" pitchFamily="2" charset="-79"/>
                        </a:rPr>
                        <a:t>Stimulus: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The Tiny Seed </a:t>
                      </a:r>
                      <a:r>
                        <a:rPr lang="en-US" sz="1000" b="0" dirty="0" smtClean="0">
                          <a:solidFill>
                            <a:schemeClr val="tx1"/>
                          </a:solidFill>
                          <a:latin typeface="+mn-lt"/>
                          <a:cs typeface="RM Typerighter old" panose="00000400000000000000" pitchFamily="2" charset="-79"/>
                        </a:rPr>
                        <a:t>(life</a:t>
                      </a:r>
                      <a:r>
                        <a:rPr lang="en-US" sz="1000" b="0" baseline="0" dirty="0" smtClean="0">
                          <a:solidFill>
                            <a:schemeClr val="tx1"/>
                          </a:solidFill>
                          <a:latin typeface="+mn-lt"/>
                          <a:cs typeface="RM Typerighter old" panose="00000400000000000000" pitchFamily="2" charset="-79"/>
                        </a:rPr>
                        <a:t> cycles, simple sentences)</a:t>
                      </a:r>
                      <a:endParaRPr lang="en-US"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Jack and the Beanstalk </a:t>
                      </a:r>
                      <a:r>
                        <a:rPr lang="en-US" sz="1000" b="0" dirty="0" smtClean="0">
                          <a:solidFill>
                            <a:schemeClr val="tx1"/>
                          </a:solidFill>
                          <a:latin typeface="+mn-lt"/>
                          <a:cs typeface="RM Typerighter old" panose="00000400000000000000" pitchFamily="2" charset="-79"/>
                        </a:rPr>
                        <a:t>(</a:t>
                      </a:r>
                      <a:r>
                        <a:rPr lang="en-US" sz="1000" b="0" dirty="0" smtClean="0">
                          <a:solidFill>
                            <a:schemeClr val="tx1"/>
                          </a:solidFill>
                          <a:effectLst/>
                          <a:latin typeface="+mn-lt"/>
                          <a:ea typeface="Calibri" panose="020F0502020204030204" pitchFamily="34" charset="0"/>
                          <a:cs typeface="Amatic SC" panose="00000500000000000000" pitchFamily="2" charset="-79"/>
                        </a:rPr>
                        <a:t>retell </a:t>
                      </a:r>
                      <a:r>
                        <a:rPr lang="en-US" sz="1000" dirty="0" smtClean="0">
                          <a:solidFill>
                            <a:schemeClr val="tx1"/>
                          </a:solidFill>
                          <a:effectLst/>
                          <a:latin typeface="+mn-lt"/>
                          <a:ea typeface="Calibri" panose="020F0502020204030204" pitchFamily="34" charset="0"/>
                          <a:cs typeface="Amatic SC" panose="00000500000000000000" pitchFamily="2" charset="-79"/>
                        </a:rPr>
                        <a:t>parts of the story / repeated refrains / speech bubbles)</a:t>
                      </a:r>
                      <a:endParaRPr lang="en-US"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One Plastic Bag </a:t>
                      </a:r>
                      <a:r>
                        <a:rPr lang="en-US" sz="1000" b="0" dirty="0" smtClean="0">
                          <a:solidFill>
                            <a:schemeClr val="tx1"/>
                          </a:solidFill>
                          <a:latin typeface="+mn-lt"/>
                          <a:cs typeface="RM Typerighter old" panose="00000400000000000000" pitchFamily="2" charset="-79"/>
                        </a:rPr>
                        <a:t>(posters)</a:t>
                      </a:r>
                      <a:endParaRPr lang="en-US"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Jasper’s Beanstalk </a:t>
                      </a:r>
                      <a:r>
                        <a:rPr lang="en-US" sz="1000" b="0" dirty="0" smtClean="0">
                          <a:solidFill>
                            <a:schemeClr val="tx1"/>
                          </a:solidFill>
                          <a:latin typeface="+mn-lt"/>
                          <a:cs typeface="RM Typerighter old" panose="00000400000000000000" pitchFamily="2" charset="-79"/>
                        </a:rPr>
                        <a:t>(lists, story</a:t>
                      </a:r>
                      <a:r>
                        <a:rPr lang="en-US" sz="1000" b="0" baseline="0" dirty="0" smtClean="0">
                          <a:solidFill>
                            <a:schemeClr val="tx1"/>
                          </a:solidFill>
                          <a:latin typeface="+mn-lt"/>
                          <a:cs typeface="RM Typerighter old" panose="00000400000000000000" pitchFamily="2" charset="-79"/>
                        </a:rPr>
                        <a:t> sequencing, instructions, labels)</a:t>
                      </a:r>
                      <a:endParaRPr lang="en-US"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The</a:t>
                      </a:r>
                      <a:r>
                        <a:rPr lang="en-US" sz="1000" b="1" baseline="0" dirty="0" smtClean="0">
                          <a:solidFill>
                            <a:schemeClr val="tx1"/>
                          </a:solidFill>
                          <a:latin typeface="+mn-lt"/>
                          <a:cs typeface="RM Typerighter old" panose="00000400000000000000" pitchFamily="2" charset="-79"/>
                        </a:rPr>
                        <a:t> enormous Turnip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smtClean="0">
                          <a:solidFill>
                            <a:schemeClr val="tx1"/>
                          </a:solidFill>
                          <a:latin typeface="+mn-lt"/>
                          <a:cs typeface="RM Typerighter old" panose="00000400000000000000" pitchFamily="2" charset="-79"/>
                        </a:rPr>
                        <a:t>(</a:t>
                      </a:r>
                      <a:r>
                        <a:rPr lang="en-US" sz="1000" b="0" dirty="0" smtClean="0">
                          <a:solidFill>
                            <a:schemeClr val="tx1"/>
                          </a:solidFill>
                          <a:effectLst/>
                          <a:latin typeface="+mn-lt"/>
                          <a:ea typeface="Calibri" panose="020F0502020204030204" pitchFamily="34" charset="0"/>
                          <a:cs typeface="Amatic SC" panose="00000500000000000000" pitchFamily="2" charset="-79"/>
                        </a:rPr>
                        <a:t>retell </a:t>
                      </a:r>
                      <a:r>
                        <a:rPr lang="en-US" sz="1000" dirty="0" smtClean="0">
                          <a:solidFill>
                            <a:schemeClr val="tx1"/>
                          </a:solidFill>
                          <a:effectLst/>
                          <a:latin typeface="+mn-lt"/>
                          <a:ea typeface="Calibri" panose="020F0502020204030204" pitchFamily="34" charset="0"/>
                          <a:cs typeface="Amatic SC" panose="00000500000000000000" pitchFamily="2" charset="-79"/>
                        </a:rPr>
                        <a:t>parts of the story / repeated refrains / speech bubbles)</a:t>
                      </a:r>
                      <a:endParaRPr lang="en-US" sz="1000" dirty="0" smtClean="0">
                        <a:solidFill>
                          <a:srgbClr val="FF0000"/>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Creating </a:t>
                      </a:r>
                      <a:r>
                        <a:rPr lang="en-GB" sz="1000" dirty="0">
                          <a:solidFill>
                            <a:schemeClr val="bg1">
                              <a:lumMod val="50000"/>
                            </a:schemeClr>
                          </a:solidFill>
                          <a:effectLst/>
                          <a:latin typeface="+mn-lt"/>
                          <a:ea typeface="Calibri" panose="020F0502020204030204" pitchFamily="34" charset="0"/>
                          <a:cs typeface="Amatic SC" panose="00000500000000000000" pitchFamily="2" charset="-79"/>
                        </a:rPr>
                        <a:t>own story maps, writing captions and labels, writing simple sentences. </a:t>
                      </a:r>
                      <a:endPar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1000" dirty="0" smtClean="0">
                          <a:solidFill>
                            <a:schemeClr val="bg1">
                              <a:lumMod val="50000"/>
                            </a:schemeClr>
                          </a:solidFill>
                        </a:rPr>
                        <a:t>Writing </a:t>
                      </a:r>
                      <a:r>
                        <a:rPr lang="en-US" sz="1000" dirty="0">
                          <a:solidFill>
                            <a:schemeClr val="bg1">
                              <a:lumMod val="50000"/>
                            </a:schemeClr>
                          </a:solidFill>
                        </a:rPr>
                        <a:t>short sentences to accompany story maps. </a:t>
                      </a:r>
                      <a:endParaRPr lang="en-US" sz="1000" dirty="0" smtClean="0">
                        <a:solidFill>
                          <a:schemeClr val="bg1">
                            <a:lumMod val="50000"/>
                          </a:schemeClr>
                        </a:solidFill>
                      </a:endParaRPr>
                    </a:p>
                    <a:p>
                      <a:pPr algn="ctr">
                        <a:lnSpc>
                          <a:spcPct val="107000"/>
                        </a:lnSpc>
                        <a:spcAft>
                          <a:spcPts val="0"/>
                        </a:spcAft>
                      </a:pPr>
                      <a:r>
                        <a:rPr lang="en-US" sz="1000" dirty="0" smtClean="0">
                          <a:solidFill>
                            <a:schemeClr val="bg1">
                              <a:lumMod val="50000"/>
                            </a:schemeClr>
                          </a:solidFill>
                        </a:rPr>
                        <a:t>Labels </a:t>
                      </a:r>
                      <a:r>
                        <a:rPr lang="en-US" sz="1000" dirty="0">
                          <a:solidFill>
                            <a:schemeClr val="bg1">
                              <a:lumMod val="50000"/>
                            </a:schemeClr>
                          </a:solidFill>
                        </a:rPr>
                        <a:t>and captions – life </a:t>
                      </a:r>
                      <a:r>
                        <a:rPr lang="en-US" sz="1000" dirty="0" smtClean="0">
                          <a:solidFill>
                            <a:schemeClr val="bg1">
                              <a:lumMod val="50000"/>
                            </a:schemeClr>
                          </a:solidFill>
                        </a:rPr>
                        <a:t>cycles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r>
                        <a:rPr lang="en-GB" sz="10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The Snail and the Whale </a:t>
                      </a:r>
                      <a:r>
                        <a:rPr lang="en-US" sz="1000" b="0" dirty="0" smtClean="0">
                          <a:solidFill>
                            <a:schemeClr val="tx1"/>
                          </a:solidFill>
                          <a:latin typeface="+mn-lt"/>
                          <a:cs typeface="RM Typerighter old" panose="00000400000000000000" pitchFamily="2" charset="-79"/>
                        </a:rPr>
                        <a:t>(story</a:t>
                      </a:r>
                      <a:r>
                        <a:rPr lang="en-US" sz="1000" b="0" baseline="0" dirty="0" smtClean="0">
                          <a:solidFill>
                            <a:schemeClr val="tx1"/>
                          </a:solidFill>
                          <a:latin typeface="+mn-lt"/>
                          <a:cs typeface="RM Typerighter old" panose="00000400000000000000" pitchFamily="2" charset="-79"/>
                        </a:rPr>
                        <a:t> mapping, simple sentences)</a:t>
                      </a:r>
                      <a:endParaRPr lang="en-US"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RM Typerighter old" panose="00000400000000000000" pitchFamily="2" charset="-79"/>
                        </a:rPr>
                        <a:t>Mr. </a:t>
                      </a:r>
                      <a:r>
                        <a:rPr lang="en-US" sz="1000" b="1" dirty="0" err="1" smtClean="0">
                          <a:solidFill>
                            <a:schemeClr val="tx1"/>
                          </a:solidFill>
                          <a:latin typeface="+mn-lt"/>
                          <a:cs typeface="RM Typerighter old" panose="00000400000000000000" pitchFamily="2" charset="-79"/>
                        </a:rPr>
                        <a:t>Gumpy’s</a:t>
                      </a:r>
                      <a:r>
                        <a:rPr lang="en-US" sz="1000" b="1" dirty="0" smtClean="0">
                          <a:solidFill>
                            <a:schemeClr val="tx1"/>
                          </a:solidFill>
                          <a:latin typeface="+mn-lt"/>
                          <a:cs typeface="RM Typerighter old" panose="00000400000000000000" pitchFamily="2" charset="-79"/>
                        </a:rPr>
                        <a:t> Outing </a:t>
                      </a:r>
                      <a:r>
                        <a:rPr lang="en-US" sz="1000" b="0" i="0" dirty="0" smtClean="0">
                          <a:solidFill>
                            <a:schemeClr val="tx1"/>
                          </a:solidFill>
                          <a:latin typeface="+mn-lt"/>
                          <a:cs typeface="RM Typerighter old" panose="00000400000000000000" pitchFamily="2" charset="-79"/>
                        </a:rPr>
                        <a:t>(report</a:t>
                      </a:r>
                      <a:r>
                        <a:rPr lang="en-US" sz="1000" b="0" i="0" baseline="0" dirty="0" smtClean="0">
                          <a:solidFill>
                            <a:schemeClr val="tx1"/>
                          </a:solidFill>
                          <a:latin typeface="+mn-lt"/>
                          <a:cs typeface="RM Typerighter old" panose="00000400000000000000" pitchFamily="2" charset="-79"/>
                        </a:rPr>
                        <a:t> about the animals falling in the water)</a:t>
                      </a:r>
                      <a:endParaRPr lang="en-US" sz="10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baseline="0" dirty="0" err="1" smtClean="0">
                          <a:solidFill>
                            <a:schemeClr val="tx1"/>
                          </a:solidFill>
                          <a:latin typeface="+mn-lt"/>
                          <a:cs typeface="RM Typerighter old" panose="00000400000000000000" pitchFamily="2" charset="-79"/>
                        </a:rPr>
                        <a:t>Mrs</a:t>
                      </a:r>
                      <a:r>
                        <a:rPr lang="en-US" sz="1000" b="1" baseline="0" dirty="0" smtClean="0">
                          <a:solidFill>
                            <a:schemeClr val="tx1"/>
                          </a:solidFill>
                          <a:latin typeface="+mn-lt"/>
                          <a:cs typeface="RM Typerighter old" panose="00000400000000000000" pitchFamily="2" charset="-79"/>
                        </a:rPr>
                        <a:t> Armitage on Wheels </a:t>
                      </a:r>
                      <a:r>
                        <a:rPr lang="en-US" sz="1000" b="0" baseline="0" dirty="0" smtClean="0">
                          <a:solidFill>
                            <a:schemeClr val="tx1"/>
                          </a:solidFill>
                          <a:latin typeface="+mn-lt"/>
                          <a:cs typeface="RM Typerighter old" panose="00000400000000000000" pitchFamily="2" charset="-79"/>
                        </a:rPr>
                        <a:t>(design and label a bike)</a:t>
                      </a:r>
                      <a:r>
                        <a:rPr lang="en-US" sz="1000" b="1" baseline="0" dirty="0" smtClean="0">
                          <a:solidFill>
                            <a:schemeClr val="tx1"/>
                          </a:solidFill>
                          <a:latin typeface="+mn-lt"/>
                          <a:cs typeface="RM Typerighter old" panose="000004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latin typeface="+mn-lt"/>
                          <a:cs typeface="RM Typerighter old" panose="00000400000000000000" pitchFamily="2" charset="-79"/>
                        </a:rPr>
                        <a:t>Whatever Next </a:t>
                      </a:r>
                      <a:r>
                        <a:rPr lang="en-US" sz="1000" b="0" baseline="0" dirty="0" smtClean="0">
                          <a:solidFill>
                            <a:schemeClr val="tx1"/>
                          </a:solidFill>
                          <a:latin typeface="+mn-lt"/>
                          <a:cs typeface="RM Typerighter old" panose="00000400000000000000" pitchFamily="2" charset="-79"/>
                        </a:rPr>
                        <a:t>(retell parts of the story, simple sentences, simple narratives)</a:t>
                      </a:r>
                      <a:endParaRPr lang="en-US" sz="1000" b="1"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latin typeface="+mn-lt"/>
                          <a:cs typeface="RM Typerighter old" panose="00000400000000000000" pitchFamily="2" charset="-79"/>
                        </a:rPr>
                        <a:t>The Journey Home from Grandpa’s </a:t>
                      </a:r>
                      <a:r>
                        <a:rPr lang="en-US" sz="1000" b="0" baseline="0" dirty="0" smtClean="0">
                          <a:solidFill>
                            <a:schemeClr val="tx1"/>
                          </a:solidFill>
                          <a:latin typeface="+mn-lt"/>
                          <a:cs typeface="RM Typerighter old" panose="00000400000000000000" pitchFamily="2" charset="-79"/>
                        </a:rPr>
                        <a:t>(story mapping, simple narratives)</a:t>
                      </a:r>
                      <a:endParaRPr lang="en-US" sz="1000" b="1"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latin typeface="+mn-lt"/>
                          <a:cs typeface="RM Typerighter old" panose="00000400000000000000" pitchFamily="2" charset="-79"/>
                        </a:rPr>
                        <a:t>My Grandma went to market  </a:t>
                      </a:r>
                      <a:r>
                        <a:rPr lang="en-US" sz="1000" b="0" baseline="0" dirty="0" smtClean="0">
                          <a:solidFill>
                            <a:schemeClr val="tx1"/>
                          </a:solidFill>
                          <a:latin typeface="+mn-lt"/>
                          <a:cs typeface="RM Typerighter old" panose="00000400000000000000" pitchFamily="2" charset="-79"/>
                        </a:rPr>
                        <a:t>(postcards, lists)</a:t>
                      </a:r>
                      <a:endParaRPr lang="en-US" sz="1000" b="1" baseline="0" dirty="0" smtClean="0">
                        <a:solidFill>
                          <a:schemeClr val="tx1"/>
                        </a:solidFill>
                        <a:latin typeface="+mn-lt"/>
                        <a:cs typeface="RM Typerighter old" panose="00000400000000000000" pitchFamily="2" charset="-79"/>
                      </a:endParaRPr>
                    </a:p>
                    <a:p>
                      <a:pPr algn="ctr">
                        <a:lnSpc>
                          <a:spcPct val="107000"/>
                        </a:lnSpc>
                        <a:spcAft>
                          <a:spcPts val="800"/>
                        </a:spcAft>
                      </a:pPr>
                      <a:endParaRPr lang="en-US" sz="1000" dirty="0" smtClean="0">
                        <a:solidFill>
                          <a:srgbClr val="FF0000"/>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smtClean="0">
                          <a:solidFill>
                            <a:schemeClr val="bg1">
                              <a:lumMod val="50000"/>
                            </a:schemeClr>
                          </a:solidFill>
                          <a:latin typeface="+mn-lt"/>
                        </a:rPr>
                        <a:t>Retell </a:t>
                      </a:r>
                      <a:r>
                        <a:rPr lang="en-US" sz="1000" dirty="0">
                          <a:solidFill>
                            <a:schemeClr val="bg1">
                              <a:lumMod val="50000"/>
                            </a:schemeClr>
                          </a:solidFill>
                          <a:latin typeface="+mn-lt"/>
                        </a:rPr>
                        <a:t>the story in own words </a:t>
                      </a:r>
                      <a:endParaRPr lang="en-US" sz="1000" dirty="0" smtClean="0">
                        <a:solidFill>
                          <a:schemeClr val="bg1">
                            <a:lumMod val="50000"/>
                          </a:schemeClr>
                        </a:solidFill>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smtClean="0">
                          <a:solidFill>
                            <a:schemeClr val="bg1">
                              <a:lumMod val="50000"/>
                            </a:schemeClr>
                          </a:solidFill>
                          <a:latin typeface="+mn-lt"/>
                        </a:rPr>
                        <a:t>Write </a:t>
                      </a:r>
                      <a:r>
                        <a:rPr lang="en-US" sz="1000" dirty="0">
                          <a:solidFill>
                            <a:schemeClr val="bg1">
                              <a:lumMod val="50000"/>
                            </a:schemeClr>
                          </a:solidFill>
                          <a:latin typeface="+mn-lt"/>
                        </a:rPr>
                        <a:t>new version</a:t>
                      </a:r>
                      <a:endParaRPr lang="en-US" sz="10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000" dirty="0">
                          <a:solidFill>
                            <a:schemeClr val="bg1">
                              <a:lumMod val="50000"/>
                            </a:schemeClr>
                          </a:solidFill>
                          <a:effectLst/>
                          <a:latin typeface="+mn-lt"/>
                          <a:ea typeface="Calibri" panose="020F0502020204030204" pitchFamily="34" charset="0"/>
                          <a:cs typeface="Amatic SC" panose="00000500000000000000" pitchFamily="2" charset="-79"/>
                        </a:rPr>
                        <a:t>for a purpose in role play using phonetically plausible attempts at words, beginning to use finger spaces</a:t>
                      </a:r>
                      <a:r>
                        <a:rPr lang="en-US" sz="1000" dirty="0">
                          <a:solidFill>
                            <a:schemeClr val="bg1">
                              <a:lumMod val="50000"/>
                            </a:schemeClr>
                          </a:solidFill>
                          <a:effectLst/>
                          <a:latin typeface="+mn-lt"/>
                          <a:ea typeface="Calibri" panose="020F0502020204030204" pitchFamily="34" charset="0"/>
                          <a:cs typeface="Amatic SC" panose="00000500000000000000" pitchFamily="2" charset="-79"/>
                        </a:rPr>
                        <a:t>. </a:t>
                      </a:r>
                      <a:r>
                        <a:rPr lang="en-US" sz="1000" dirty="0">
                          <a:solidFill>
                            <a:schemeClr val="bg1">
                              <a:lumMod val="50000"/>
                            </a:schemeClr>
                          </a:solidFill>
                        </a:rPr>
                        <a:t>Form lower-case and </a:t>
                      </a:r>
                      <a:r>
                        <a:rPr lang="en-US" sz="1000" dirty="0" smtClean="0">
                          <a:solidFill>
                            <a:schemeClr val="bg1">
                              <a:lumMod val="50000"/>
                            </a:schemeClr>
                          </a:solidFill>
                        </a:rPr>
                        <a:t>capital </a:t>
                      </a:r>
                      <a:r>
                        <a:rPr lang="en-US" sz="1000" dirty="0">
                          <a:solidFill>
                            <a:schemeClr val="bg1">
                              <a:lumMod val="50000"/>
                            </a:schemeClr>
                          </a:solidFill>
                        </a:rPr>
                        <a:t>letters correctly. Rhyming words.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mn-lt"/>
                          <a:ea typeface="+mn-ea"/>
                          <a:cs typeface="Amatic SC" panose="00000500000000000000" pitchFamily="2" charset="-79"/>
                        </a:rPr>
                        <a:t>Texts as a Stimulus:</a:t>
                      </a:r>
                    </a:p>
                    <a:p>
                      <a:pPr algn="ctr"/>
                      <a:endParaRPr lang="en-GB" sz="1000" dirty="0" smtClean="0">
                        <a:solidFill>
                          <a:schemeClr val="tx1"/>
                        </a:solidFill>
                        <a:latin typeface="+mn-lt"/>
                        <a:cs typeface="RM Typerighter old" panose="00000400000000000000" pitchFamily="2" charset="-79"/>
                      </a:endParaRPr>
                    </a:p>
                    <a:p>
                      <a:pPr algn="ctr"/>
                      <a:r>
                        <a:rPr lang="en-GB" sz="1000" b="1" dirty="0" err="1" smtClean="0">
                          <a:solidFill>
                            <a:schemeClr val="tx1"/>
                          </a:solidFill>
                          <a:latin typeface="+mn-lt"/>
                          <a:cs typeface="RM Typerighter old" panose="00000400000000000000" pitchFamily="2" charset="-79"/>
                        </a:rPr>
                        <a:t>Handa’s</a:t>
                      </a:r>
                      <a:r>
                        <a:rPr lang="en-GB" sz="1000" b="1" dirty="0" smtClean="0">
                          <a:solidFill>
                            <a:schemeClr val="tx1"/>
                          </a:solidFill>
                          <a:latin typeface="+mn-lt"/>
                          <a:cs typeface="RM Typerighter old" panose="00000400000000000000" pitchFamily="2" charset="-79"/>
                        </a:rPr>
                        <a:t> Surprise</a:t>
                      </a:r>
                      <a:r>
                        <a:rPr lang="en-GB" sz="1000" b="1" baseline="0" dirty="0" smtClean="0">
                          <a:solidFill>
                            <a:schemeClr val="tx1"/>
                          </a:solidFill>
                          <a:latin typeface="+mn-lt"/>
                          <a:cs typeface="RM Typerighter old" panose="00000400000000000000" pitchFamily="2" charset="-79"/>
                        </a:rPr>
                        <a:t> </a:t>
                      </a:r>
                      <a:r>
                        <a:rPr lang="en-GB" sz="1000" b="0" baseline="0" dirty="0" smtClean="0">
                          <a:solidFill>
                            <a:schemeClr val="tx1"/>
                          </a:solidFill>
                          <a:latin typeface="+mn-lt"/>
                          <a:cs typeface="RM Typerighter old" panose="00000400000000000000" pitchFamily="2" charset="-79"/>
                        </a:rPr>
                        <a:t>(story writing, describing food)</a:t>
                      </a:r>
                      <a:endParaRPr lang="en-GB" sz="1000" b="1" baseline="0" dirty="0" smtClean="0">
                        <a:solidFill>
                          <a:schemeClr val="tx1"/>
                        </a:solidFill>
                        <a:latin typeface="+mn-lt"/>
                        <a:cs typeface="RM Typerighter old" panose="00000400000000000000" pitchFamily="2" charset="-79"/>
                      </a:endParaRPr>
                    </a:p>
                    <a:p>
                      <a:pPr algn="ctr"/>
                      <a:r>
                        <a:rPr lang="en-GB" sz="1000" b="1" baseline="0" dirty="0" smtClean="0">
                          <a:solidFill>
                            <a:schemeClr val="tx1"/>
                          </a:solidFill>
                          <a:latin typeface="+mn-lt"/>
                          <a:cs typeface="RM Typerighter old" panose="00000400000000000000" pitchFamily="2" charset="-79"/>
                        </a:rPr>
                        <a:t>The Lighthouse Keepers Lunch </a:t>
                      </a:r>
                      <a:r>
                        <a:rPr lang="en-GB" sz="1000" b="0" baseline="0" dirty="0" smtClean="0">
                          <a:solidFill>
                            <a:schemeClr val="tx1"/>
                          </a:solidFill>
                          <a:latin typeface="+mn-lt"/>
                          <a:cs typeface="RM Typerighter old" panose="00000400000000000000" pitchFamily="2" charset="-79"/>
                        </a:rPr>
                        <a:t>(what’s in your lunchbox?)</a:t>
                      </a:r>
                      <a:endParaRPr lang="en-GB" sz="1000" b="1"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latin typeface="+mn-lt"/>
                          <a:cs typeface="RM Typerighter old" panose="00000400000000000000" pitchFamily="2" charset="-79"/>
                        </a:rPr>
                        <a:t>The</a:t>
                      </a:r>
                      <a:r>
                        <a:rPr lang="en-GB" sz="1000" b="1" baseline="0" dirty="0" smtClean="0">
                          <a:solidFill>
                            <a:schemeClr val="tx1"/>
                          </a:solidFill>
                          <a:latin typeface="+mn-lt"/>
                          <a:cs typeface="RM Typerighter old" panose="00000400000000000000" pitchFamily="2" charset="-79"/>
                        </a:rPr>
                        <a:t> Tiger Who Came to Tea </a:t>
                      </a:r>
                      <a:r>
                        <a:rPr lang="en-GB" sz="1000" b="0" baseline="0" dirty="0" smtClean="0">
                          <a:solidFill>
                            <a:schemeClr val="tx1"/>
                          </a:solidFill>
                          <a:latin typeface="+mn-lt"/>
                          <a:cs typeface="RM Typerighter old" panose="00000400000000000000" pitchFamily="2" charset="-79"/>
                        </a:rPr>
                        <a:t>(simple sentences, narratives)</a:t>
                      </a:r>
                      <a:endParaRPr lang="en-GB" sz="1000" b="1"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baseline="0" dirty="0" smtClean="0">
                          <a:solidFill>
                            <a:schemeClr val="tx1"/>
                          </a:solidFill>
                          <a:latin typeface="+mn-lt"/>
                          <a:cs typeface="RM Typerighter old" panose="00000400000000000000" pitchFamily="2" charset="-79"/>
                        </a:rPr>
                        <a:t>Goldilocks and the Three Bears </a:t>
                      </a:r>
                      <a:r>
                        <a:rPr lang="en-GB" sz="1000" b="0" baseline="0" dirty="0" smtClean="0">
                          <a:solidFill>
                            <a:schemeClr val="tx1"/>
                          </a:solidFill>
                          <a:latin typeface="+mn-lt"/>
                          <a:cs typeface="RM Typerighter old" panose="00000400000000000000" pitchFamily="2" charset="-79"/>
                        </a:rPr>
                        <a:t>(repetitive refrains, wanted posters, character descriptions)</a:t>
                      </a:r>
                      <a:endParaRPr lang="en-GB" sz="1000" b="1"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baseline="0" dirty="0" smtClean="0">
                          <a:solidFill>
                            <a:schemeClr val="tx1"/>
                          </a:solidFill>
                          <a:latin typeface="+mn-lt"/>
                          <a:cs typeface="RM Typerighter old" panose="00000400000000000000" pitchFamily="2" charset="-79"/>
                        </a:rPr>
                        <a:t>The Runaway Pea </a:t>
                      </a:r>
                      <a:r>
                        <a:rPr lang="en-GB" sz="1000" b="0" baseline="0" dirty="0" smtClean="0">
                          <a:solidFill>
                            <a:schemeClr val="tx1"/>
                          </a:solidFill>
                          <a:latin typeface="+mn-lt"/>
                          <a:cs typeface="RM Typerighter old" panose="00000400000000000000" pitchFamily="2" charset="-79"/>
                        </a:rPr>
                        <a:t>(life cycles)</a:t>
                      </a:r>
                      <a:endParaRPr lang="en-GB" sz="1000" b="1"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baseline="0" dirty="0" smtClean="0">
                        <a:solidFill>
                          <a:schemeClr val="tx1"/>
                        </a:solidFill>
                        <a:effectLst/>
                        <a:latin typeface="+mn-lt"/>
                        <a:ea typeface="+mn-ea"/>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Story </a:t>
                      </a:r>
                      <a:r>
                        <a:rPr lang="en-GB" sz="1000" dirty="0">
                          <a:solidFill>
                            <a:schemeClr val="bg1">
                              <a:lumMod val="50000"/>
                            </a:schemeClr>
                          </a:solidFill>
                          <a:effectLst/>
                          <a:latin typeface="+mn-lt"/>
                          <a:ea typeface="Calibri" panose="020F0502020204030204" pitchFamily="34" charset="0"/>
                          <a:cs typeface="Amatic SC" panose="00000500000000000000" pitchFamily="2" charset="-79"/>
                        </a:rPr>
                        <a:t>writing, writing sentences using a range of tricky words that are spelt correctly. Beginning to use full stops, capital letters and finger spaces.</a:t>
                      </a:r>
                      <a:r>
                        <a:rPr lang="en-US" sz="1000" dirty="0">
                          <a:solidFill>
                            <a:schemeClr val="bg1">
                              <a:lumMod val="50000"/>
                            </a:schemeClr>
                          </a:solidFill>
                        </a:rPr>
                        <a:t> Innovation of familiar </a:t>
                      </a:r>
                      <a:r>
                        <a:rPr lang="en-US" sz="1000" dirty="0" smtClean="0">
                          <a:solidFill>
                            <a:schemeClr val="bg1">
                              <a:lumMod val="50000"/>
                            </a:schemeClr>
                          </a:solidFill>
                        </a:rPr>
                        <a:t>texts. </a:t>
                      </a:r>
                      <a:r>
                        <a:rPr lang="en-US" sz="1000" dirty="0">
                          <a:solidFill>
                            <a:schemeClr val="bg1">
                              <a:lumMod val="50000"/>
                            </a:schemeClr>
                          </a:solidFill>
                        </a:rPr>
                        <a:t>Using familiar texts as a model for writing own stories. </a:t>
                      </a:r>
                      <a:r>
                        <a:rPr lang="en-US" sz="1000" dirty="0" smtClean="0">
                          <a:solidFill>
                            <a:schemeClr val="bg1">
                              <a:lumMod val="50000"/>
                            </a:schemeClr>
                          </a:solidFill>
                        </a:rPr>
                        <a:t>Recipes</a:t>
                      </a:r>
                      <a:r>
                        <a:rPr lang="en-US" sz="1000" baseline="0" dirty="0" smtClean="0">
                          <a:solidFill>
                            <a:schemeClr val="bg1">
                              <a:lumMod val="50000"/>
                            </a:schemeClr>
                          </a:solidFill>
                        </a:rPr>
                        <a:t>. Character descriptions.</a:t>
                      </a:r>
                      <a:endParaRPr lang="en-GB" sz="10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426974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22596252"/>
              </p:ext>
            </p:extLst>
          </p:nvPr>
        </p:nvGraphicFramePr>
        <p:xfrm>
          <a:off x="385894" y="719664"/>
          <a:ext cx="11459364" cy="557659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Fantastic</a:t>
                      </a:r>
                      <a:r>
                        <a:rPr lang="en-US" sz="2000" baseline="0" dirty="0" smtClean="0">
                          <a:latin typeface="Amatic SC" panose="00000500000000000000" pitchFamily="2" charset="-79"/>
                          <a:cs typeface="Amatic SC" panose="00000500000000000000" pitchFamily="2" charset="-79"/>
                        </a:rPr>
                        <a:t> food</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endParaRPr lang="en-US" sz="2800" b="0" dirty="0" smtClean="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a:t>
                      </a:r>
                      <a:r>
                        <a:rPr lang="en-US" sz="800" dirty="0" smtClean="0">
                          <a:solidFill>
                            <a:schemeClr val="tx1"/>
                          </a:solidFill>
                        </a:rPr>
                        <a:t>TFW actions to retell stories. Retelling </a:t>
                      </a:r>
                      <a:r>
                        <a:rPr lang="en-US" sz="800" dirty="0">
                          <a:solidFill>
                            <a:schemeClr val="tx1"/>
                          </a:solidFill>
                        </a:rPr>
                        <a:t>of stories. </a:t>
                      </a:r>
                      <a:r>
                        <a:rPr lang="en-US" sz="800" dirty="0" smtClean="0">
                          <a:solidFill>
                            <a:schemeClr val="tx1"/>
                          </a:solidFill>
                        </a:rPr>
                        <a:t>new </a:t>
                      </a:r>
                      <a:r>
                        <a:rPr lang="en-US" sz="800" dirty="0">
                          <a:solidFill>
                            <a:schemeClr val="tx1"/>
                          </a:solidFill>
                        </a:rPr>
                        <a:t>stories. Non-Fiction Focus  </a:t>
                      </a:r>
                      <a:r>
                        <a:rPr lang="en-US" sz="800" dirty="0" smtClean="0">
                          <a:solidFill>
                            <a:schemeClr val="tx1"/>
                          </a:solidFill>
                          <a:effectLst/>
                          <a:latin typeface="+mn-lt"/>
                          <a:ea typeface="Calibri" panose="020F0502020204030204" pitchFamily="34" charset="0"/>
                          <a:cs typeface="Amatic SC" panose="00000500000000000000" pitchFamily="2" charset="-79"/>
                        </a:rPr>
                        <a:t>Sequence </a:t>
                      </a:r>
                      <a:r>
                        <a:rPr lang="en-US" sz="800" dirty="0">
                          <a:solidFill>
                            <a:schemeClr val="tx1"/>
                          </a:solidFill>
                          <a:effectLst/>
                          <a:latin typeface="+mn-lt"/>
                          <a:ea typeface="Calibri" panose="020F0502020204030204" pitchFamily="34" charset="0"/>
                          <a:cs typeface="Amatic SC" panose="00000500000000000000" pitchFamily="2" charset="-79"/>
                        </a:rPr>
                        <a:t>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smtClean="0"/>
                        <a:t>Read </a:t>
                      </a:r>
                      <a:r>
                        <a:rPr lang="en-US" sz="800" dirty="0"/>
                        <a:t>simple phrases and sentences made up of words with known letter–sound correspondences and, where necessary, a few exception words. Read a few common exception </a:t>
                      </a:r>
                      <a:r>
                        <a:rPr lang="en-US" sz="800" dirty="0" smtClean="0"/>
                        <a:t>words. </a:t>
                      </a:r>
                      <a:r>
                        <a:rPr lang="en-US" sz="800" dirty="0" smtClean="0">
                          <a:solidFill>
                            <a:schemeClr val="tx1"/>
                          </a:solidFill>
                        </a:rPr>
                        <a:t>Editing of story maps and orally retelling T4W actions</a:t>
                      </a:r>
                      <a:r>
                        <a:rPr lang="en-US" sz="800" baseline="0" dirty="0" smtClean="0">
                          <a:solidFill>
                            <a:schemeClr val="tx1"/>
                          </a:solidFill>
                        </a:rPr>
                        <a:t> to retell stories. </a:t>
                      </a:r>
                      <a:endParaRPr lang="en-US"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t>Re-read </a:t>
                      </a:r>
                      <a:r>
                        <a:rPr lang="en-US" sz="800" dirty="0"/>
                        <a:t>books to build up their confidence in word reading, their fluency and their understanding and enjoyment. World Book </a:t>
                      </a:r>
                      <a:r>
                        <a:rPr lang="en-US" sz="800" dirty="0" smtClean="0"/>
                        <a:t>Day.</a:t>
                      </a:r>
                      <a:r>
                        <a:rPr lang="en-US" sz="800" baseline="0" dirty="0" smtClean="0"/>
                        <a:t> </a:t>
                      </a:r>
                      <a:r>
                        <a:rPr lang="en-US" sz="800" dirty="0" smtClean="0"/>
                        <a:t>Uses </a:t>
                      </a:r>
                      <a:r>
                        <a:rPr lang="en-US" sz="800" dirty="0"/>
                        <a:t>vocabulary and forms of speech that are increasingly influenced by their experiences of books. </a:t>
                      </a:r>
                      <a:r>
                        <a:rPr lang="en-US" sz="800" dirty="0" smtClean="0"/>
                        <a:t>They </a:t>
                      </a:r>
                      <a:r>
                        <a:rPr lang="en-US" sz="800" dirty="0"/>
                        <a:t>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r>
                        <a:rPr lang="en-US" sz="800" dirty="0" smtClean="0"/>
                        <a:t>Retell </a:t>
                      </a:r>
                      <a:r>
                        <a:rPr lang="en-US" sz="800" dirty="0"/>
                        <a:t>a story with actions and / or picture prompts as part of a group - Use story language when acting out a narrative. Rhyming words. </a:t>
                      </a:r>
                      <a:r>
                        <a:rPr lang="en-US" sz="800" dirty="0" smtClean="0"/>
                        <a:t>Can </a:t>
                      </a:r>
                      <a:r>
                        <a:rPr lang="en-US" sz="800" dirty="0"/>
                        <a:t>explain the main events of a story - Can draw pictures of characters/ event / setting in a story. May include labels, sentences or captions</a:t>
                      </a:r>
                      <a:r>
                        <a:rPr lang="en-US" sz="800" dirty="0" smtClean="0"/>
                        <a:t>.</a:t>
                      </a:r>
                      <a:endParaRPr lang="en-US"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a:t>
                      </a:r>
                      <a:r>
                        <a:rPr lang="en-US" sz="800" dirty="0" smtClean="0"/>
                        <a:t>reactions,</a:t>
                      </a:r>
                      <a:r>
                        <a:rPr lang="en-US" sz="800" baseline="0" dirty="0" smtClean="0"/>
                        <a:t> make predictions, b</a:t>
                      </a:r>
                      <a:r>
                        <a:rPr lang="en-US" sz="800" dirty="0" smtClean="0"/>
                        <a:t>eginning </a:t>
                      </a:r>
                      <a:r>
                        <a:rPr lang="en-US" sz="800" dirty="0"/>
                        <a:t>to understand that a non-fiction is a non-story- it gives information instead. Fiction means story. - Can point to front cover, back cover, spine, blurb, illustration, illustrator, author and title</a:t>
                      </a:r>
                      <a:r>
                        <a:rPr lang="en-US" sz="800" dirty="0" smtClean="0"/>
                        <a:t>.</a:t>
                      </a:r>
                      <a:endParaRPr lang="en-US"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b="1" kern="1200" dirty="0" smtClean="0">
                          <a:solidFill>
                            <a:schemeClr val="tx1"/>
                          </a:solidFill>
                          <a:effectLst/>
                          <a:latin typeface="+mn-lt"/>
                          <a:ea typeface="+mn-ea"/>
                          <a:cs typeface="Amatic SC" panose="00000500000000000000" pitchFamily="2" charset="-79"/>
                        </a:rPr>
                        <a:t> Phase 1/</a:t>
                      </a:r>
                      <a:r>
                        <a:rPr lang="en-GB" sz="800" b="1" kern="1200" baseline="0" dirty="0" smtClean="0">
                          <a:solidFill>
                            <a:schemeClr val="tx1"/>
                          </a:solidFill>
                          <a:effectLst/>
                          <a:latin typeface="+mn-lt"/>
                          <a:ea typeface="+mn-ea"/>
                          <a:cs typeface="Amatic SC" panose="00000500000000000000" pitchFamily="2" charset="-79"/>
                        </a:rPr>
                        <a:t> Phase 2</a:t>
                      </a:r>
                    </a:p>
                    <a:p>
                      <a:pPr algn="ctr"/>
                      <a:endParaRPr lang="en-GB" sz="800" b="1" kern="1200" dirty="0" smtClean="0">
                        <a:solidFill>
                          <a:schemeClr val="tx1"/>
                        </a:solidFill>
                        <a:effectLst/>
                        <a:latin typeface="+mn-lt"/>
                        <a:ea typeface="+mn-ea"/>
                        <a:cs typeface="Amatic SC" panose="00000500000000000000" pitchFamily="2" charset="-79"/>
                      </a:endParaRPr>
                    </a:p>
                    <a:p>
                      <a:pPr algn="ctr"/>
                      <a:r>
                        <a:rPr lang="en-GB" sz="800" b="1" kern="1200" dirty="0" smtClean="0">
                          <a:solidFill>
                            <a:schemeClr val="tx1"/>
                          </a:solidFill>
                          <a:effectLst/>
                          <a:latin typeface="+mn-lt"/>
                          <a:ea typeface="+mn-ea"/>
                          <a:cs typeface="Amatic SC" panose="00000500000000000000" pitchFamily="2" charset="-79"/>
                        </a:rPr>
                        <a:t>Reading</a:t>
                      </a:r>
                      <a:r>
                        <a:rPr lang="en-GB" sz="800" b="1" kern="1200" dirty="0">
                          <a:solidFill>
                            <a:schemeClr val="tx1"/>
                          </a:solidFill>
                          <a:effectLst/>
                          <a:latin typeface="+mn-lt"/>
                          <a:ea typeface="+mn-ea"/>
                          <a:cs typeface="Amatic SC" panose="00000500000000000000" pitchFamily="2" charset="-79"/>
                        </a:rPr>
                        <a:t>: </a:t>
                      </a:r>
                      <a:r>
                        <a:rPr lang="en-GB" sz="800" kern="1200" dirty="0">
                          <a:solidFill>
                            <a:schemeClr val="tx1"/>
                          </a:solidFill>
                          <a:effectLst/>
                          <a:latin typeface="+mn-lt"/>
                          <a:ea typeface="+mn-ea"/>
                          <a:cs typeface="Amatic SC" panose="00000500000000000000" pitchFamily="2" charset="-79"/>
                        </a:rPr>
                        <a:t>Initial sounds, oral blending</a:t>
                      </a:r>
                      <a:r>
                        <a:rPr lang="en-GB" sz="800" kern="1200" dirty="0" smtClean="0">
                          <a:solidFill>
                            <a:schemeClr val="tx1"/>
                          </a:solidFill>
                          <a:effectLst/>
                          <a:latin typeface="+mn-lt"/>
                          <a:ea typeface="+mn-ea"/>
                          <a:cs typeface="Amatic SC" panose="00000500000000000000" pitchFamily="2" charset="-79"/>
                        </a:rPr>
                        <a:t>, CV/ </a:t>
                      </a:r>
                      <a:r>
                        <a:rPr lang="en-GB" sz="800" kern="1200" dirty="0">
                          <a:solidFill>
                            <a:schemeClr val="tx1"/>
                          </a:solidFill>
                          <a:effectLst/>
                          <a:latin typeface="+mn-lt"/>
                          <a:ea typeface="+mn-ea"/>
                          <a:cs typeface="Amatic SC" panose="00000500000000000000" pitchFamily="2" charset="-79"/>
                        </a:rPr>
                        <a:t>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Phase 1/Phase 2</a:t>
                      </a:r>
                    </a:p>
                    <a:p>
                      <a:pPr algn="ctr">
                        <a:lnSpc>
                          <a:spcPct val="107000"/>
                        </a:lnSpc>
                        <a:spcAft>
                          <a:spcPts val="0"/>
                        </a:spcAft>
                      </a:pPr>
                      <a:endParaRPr lang="en-GB" sz="800" b="1" baseline="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a:t>
                      </a:r>
                      <a:r>
                        <a:rPr lang="en-GB" sz="800" dirty="0" smtClean="0">
                          <a:solidFill>
                            <a:schemeClr val="tx1"/>
                          </a:solidFill>
                          <a:effectLst/>
                          <a:latin typeface="+mn-lt"/>
                          <a:ea typeface="Calibri" panose="020F0502020204030204" pitchFamily="34" charset="0"/>
                          <a:cs typeface="Amatic SC" panose="00000500000000000000" pitchFamily="2" charset="-79"/>
                        </a:rPr>
                        <a:t>..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Show children how to touch each finger as they say each sound. </a:t>
                      </a:r>
                      <a:r>
                        <a:rPr lang="en-US" sz="800" dirty="0" smtClean="0"/>
                        <a:t>Teach</a:t>
                      </a:r>
                      <a:r>
                        <a:rPr lang="en-US" sz="800" baseline="0" dirty="0" smtClean="0"/>
                        <a:t> common HFW.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b="1" dirty="0" smtClean="0">
                          <a:solidFill>
                            <a:schemeClr val="tx1"/>
                          </a:solidFill>
                          <a:effectLst/>
                          <a:latin typeface="+mn-lt"/>
                          <a:ea typeface="Calibri" panose="020F0502020204030204" pitchFamily="34" charset="0"/>
                          <a:cs typeface="Amatic SC" panose="00000500000000000000" pitchFamily="2" charset="-79"/>
                        </a:rPr>
                        <a:t>Phase 3</a:t>
                      </a:r>
                    </a:p>
                    <a:p>
                      <a:pPr algn="ctr">
                        <a:lnSpc>
                          <a:spcPct val="107000"/>
                        </a:lnSpc>
                        <a:spcAft>
                          <a:spcPts val="0"/>
                        </a:spcAft>
                      </a:pP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b="0" dirty="0" smtClean="0">
                          <a:solidFill>
                            <a:schemeClr val="tx1"/>
                          </a:solidFill>
                          <a:effectLst/>
                          <a:latin typeface="+mn-lt"/>
                          <a:ea typeface="Calibri" panose="020F0502020204030204" pitchFamily="34" charset="0"/>
                          <a:cs typeface="Amatic SC" panose="00000500000000000000" pitchFamily="2" charset="-79"/>
                        </a:rPr>
                        <a:t>Blending</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CVC/ CVCC/CCVC words, recognising some familiar HFW</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dirty="0" smtClean="0">
                          <a:solidFill>
                            <a:schemeClr val="tx1"/>
                          </a:solidFill>
                          <a:effectLst/>
                          <a:latin typeface="+mn-lt"/>
                          <a:ea typeface="Calibri" panose="020F0502020204030204" pitchFamily="34" charset="0"/>
                          <a:cs typeface="Amatic SC" panose="00000500000000000000" pitchFamily="2" charset="-79"/>
                        </a:rPr>
                        <a:t> Spotting diagraphs in words</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b="1" dirty="0" smtClean="0">
                          <a:solidFill>
                            <a:schemeClr val="tx1"/>
                          </a:solidFill>
                          <a:effectLst/>
                          <a:latin typeface="+mn-lt"/>
                          <a:ea typeface="Calibri" panose="020F0502020204030204" pitchFamily="34" charset="0"/>
                          <a:cs typeface="Amatic SC" panose="00000500000000000000" pitchFamily="2" charset="-79"/>
                        </a:rPr>
                        <a:t>Phase 3</a:t>
                      </a:r>
                    </a:p>
                    <a:p>
                      <a:pPr algn="ctr">
                        <a:lnSpc>
                          <a:spcPct val="107000"/>
                        </a:lnSpc>
                        <a:spcAft>
                          <a:spcPts val="0"/>
                        </a:spcAft>
                      </a:pP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dirty="0" smtClean="0">
                          <a:solidFill>
                            <a:schemeClr val="tx1"/>
                          </a:solidFill>
                          <a:effectLst/>
                          <a:latin typeface="+mn-lt"/>
                          <a:ea typeface="Calibri" panose="020F0502020204030204" pitchFamily="34" charset="0"/>
                          <a:cs typeface="Amatic SC" panose="00000500000000000000" pitchFamily="2" charset="-79"/>
                        </a:rPr>
                        <a:t>Reading: </a:t>
                      </a:r>
                      <a:r>
                        <a:rPr lang="en-GB" sz="800" b="0" dirty="0" smtClean="0">
                          <a:solidFill>
                            <a:schemeClr val="tx1"/>
                          </a:solidFill>
                          <a:effectLst/>
                          <a:latin typeface="+mn-lt"/>
                          <a:ea typeface="Calibri" panose="020F0502020204030204" pitchFamily="34" charset="0"/>
                          <a:cs typeface="Amatic SC" panose="00000500000000000000" pitchFamily="2" charset="-79"/>
                        </a:rPr>
                        <a:t>Blending</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CVC/ CVCC/CCVC words, recognising some familiar HFW</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dirty="0" smtClean="0">
                          <a:solidFill>
                            <a:schemeClr val="tx1"/>
                          </a:solidFill>
                          <a:effectLst/>
                          <a:latin typeface="+mn-lt"/>
                          <a:ea typeface="Calibri" panose="020F0502020204030204" pitchFamily="34" charset="0"/>
                          <a:cs typeface="Amatic SC" panose="00000500000000000000" pitchFamily="2" charset="-79"/>
                        </a:rPr>
                        <a:t> Spotting diagraphs in words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b="1" dirty="0" smtClean="0">
                          <a:solidFill>
                            <a:schemeClr val="tx1"/>
                          </a:solidFill>
                          <a:effectLst/>
                          <a:latin typeface="+mn-lt"/>
                          <a:ea typeface="Calibri" panose="020F0502020204030204" pitchFamily="34" charset="0"/>
                          <a:cs typeface="Amatic SC" panose="00000500000000000000" pitchFamily="2" charset="-79"/>
                        </a:rPr>
                        <a:t>Phase</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4</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a:t>
                      </a:r>
                      <a:r>
                        <a:rPr lang="en-GB" sz="800" b="1" dirty="0" smtClean="0">
                          <a:solidFill>
                            <a:schemeClr val="tx1"/>
                          </a:solidFill>
                          <a:effectLst/>
                          <a:latin typeface="+mn-lt"/>
                          <a:ea typeface="Calibri" panose="020F0502020204030204" pitchFamily="34" charset="0"/>
                          <a:cs typeface="Amatic SC" panose="00000500000000000000" pitchFamily="2" charset="-79"/>
                        </a:rPr>
                        <a:t>Sounds:</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Phase 4 </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Tree>
    <p:extLst>
      <p:ext uri="{BB962C8B-B14F-4D97-AF65-F5344CB8AC3E}">
        <p14:creationId xmlns:p14="http://schemas.microsoft.com/office/powerpoint/2010/main" val="413768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88842565"/>
              </p:ext>
            </p:extLst>
          </p:nvPr>
        </p:nvGraphicFramePr>
        <p:xfrm>
          <a:off x="231033" y="575513"/>
          <a:ext cx="11459364" cy="575612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a:t>
                      </a:r>
                      <a:r>
                        <a:rPr lang="en-US" sz="2000" dirty="0" smtClean="0">
                          <a:latin typeface="Amatic SC" panose="00000500000000000000" pitchFamily="2" charset="-79"/>
                          <a:cs typeface="Amatic SC" panose="00000500000000000000" pitchFamily="2" charset="-79"/>
                        </a:rPr>
                        <a:t>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Terrific</a:t>
                      </a:r>
                      <a:r>
                        <a:rPr lang="en-US" sz="2000" baseline="0" dirty="0" smtClean="0">
                          <a:latin typeface="Amatic SC" panose="00000500000000000000" pitchFamily="2" charset="-79"/>
                          <a:cs typeface="Amatic SC" panose="00000500000000000000" pitchFamily="2" charset="-79"/>
                        </a:rPr>
                        <a:t>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Amazing Animals!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Come outside!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Ticket</a:t>
                      </a:r>
                      <a:r>
                        <a:rPr lang="en-US" sz="2000" baseline="0" dirty="0" smtClean="0">
                          <a:latin typeface="Amatic SC" panose="00000500000000000000" pitchFamily="2" charset="-79"/>
                          <a:cs typeface="Amatic SC" panose="00000500000000000000" pitchFamily="2" charset="-79"/>
                        </a:rPr>
                        <a:t> to ride!</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Fantastic</a:t>
                      </a:r>
                      <a:r>
                        <a:rPr lang="en-US" sz="2000" baseline="0" dirty="0" smtClean="0">
                          <a:latin typeface="Amatic SC" panose="00000500000000000000" pitchFamily="2" charset="-79"/>
                          <a:cs typeface="Amatic SC" panose="00000500000000000000" pitchFamily="2" charset="-79"/>
                        </a:rPr>
                        <a:t> food!</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b="0" dirty="0" smtClean="0">
                          <a:solidFill>
                            <a:schemeClr val="tx1"/>
                          </a:solidFill>
                          <a:latin typeface="+mn-lt"/>
                          <a:cs typeface="Amatic SC" panose="00000500000000000000" pitchFamily="2" charset="-79"/>
                        </a:rPr>
                        <a:t>The 1-1 principle,</a:t>
                      </a:r>
                      <a:r>
                        <a:rPr lang="en-GB" sz="1100" b="0" baseline="0" dirty="0" smtClean="0">
                          <a:solidFill>
                            <a:schemeClr val="tx1"/>
                          </a:solidFill>
                          <a:latin typeface="+mn-lt"/>
                          <a:cs typeface="Amatic SC" panose="00000500000000000000" pitchFamily="2" charset="-79"/>
                        </a:rPr>
                        <a:t> stable order principle, cardinal principle </a:t>
                      </a:r>
                    </a:p>
                    <a:p>
                      <a:pPr algn="ctr"/>
                      <a:endParaRPr lang="en-GB" sz="1100" b="0" dirty="0" smtClean="0">
                        <a:solidFill>
                          <a:schemeClr val="tx1"/>
                        </a:solidFill>
                        <a:latin typeface="+mn-lt"/>
                        <a:cs typeface="Amatic SC" panose="00000500000000000000" pitchFamily="2" charset="-79"/>
                      </a:endParaRPr>
                    </a:p>
                    <a:p>
                      <a:pPr algn="ctr"/>
                      <a:r>
                        <a:rPr lang="en-GB" sz="1100" b="1" dirty="0" smtClean="0">
                          <a:solidFill>
                            <a:schemeClr val="tx1"/>
                          </a:solidFill>
                          <a:latin typeface="+mn-lt"/>
                          <a:cs typeface="Amatic SC" panose="00000500000000000000" pitchFamily="2" charset="-79"/>
                        </a:rPr>
                        <a:t>Just like me!</a:t>
                      </a:r>
                    </a:p>
                    <a:p>
                      <a:pPr algn="ctr"/>
                      <a:r>
                        <a:rPr lang="en-GB" sz="1100" b="0" dirty="0" smtClean="0">
                          <a:solidFill>
                            <a:schemeClr val="tx1"/>
                          </a:solidFill>
                          <a:latin typeface="+mn-lt"/>
                          <a:cs typeface="Amatic SC" panose="00000500000000000000" pitchFamily="2" charset="-79"/>
                        </a:rPr>
                        <a:t>Matching</a:t>
                      </a:r>
                      <a:r>
                        <a:rPr lang="en-GB" sz="1100" b="0" baseline="0" dirty="0" smtClean="0">
                          <a:solidFill>
                            <a:schemeClr val="tx1"/>
                          </a:solidFill>
                          <a:latin typeface="+mn-lt"/>
                          <a:cs typeface="Amatic SC" panose="00000500000000000000" pitchFamily="2" charset="-79"/>
                        </a:rPr>
                        <a:t> and sorting, comparing amounts, making comparisons, exploring pattern</a:t>
                      </a:r>
                    </a:p>
                    <a:p>
                      <a:pPr algn="ctr"/>
                      <a:endParaRPr lang="en-GB" sz="1100" b="1"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smtClean="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100" b="1" dirty="0" smtClean="0">
                          <a:solidFill>
                            <a:schemeClr val="tx1"/>
                          </a:solidFill>
                          <a:latin typeface="+mn-lt"/>
                          <a:cs typeface="Amatic SC" panose="00000500000000000000" pitchFamily="2" charset="-79"/>
                        </a:rPr>
                        <a:t>It’s me 1 2 3!</a:t>
                      </a:r>
                    </a:p>
                    <a:p>
                      <a:pPr algn="ctr"/>
                      <a:r>
                        <a:rPr lang="en-GB" sz="1100" b="0" dirty="0" smtClean="0">
                          <a:solidFill>
                            <a:schemeClr val="tx1"/>
                          </a:solidFill>
                          <a:latin typeface="+mn-lt"/>
                          <a:cs typeface="Amatic SC" panose="00000500000000000000" pitchFamily="2" charset="-79"/>
                        </a:rPr>
                        <a:t>Representing 1,2,3,</a:t>
                      </a:r>
                      <a:r>
                        <a:rPr lang="en-GB" sz="1100" b="0" baseline="0" dirty="0" smtClean="0">
                          <a:solidFill>
                            <a:schemeClr val="tx1"/>
                          </a:solidFill>
                          <a:latin typeface="+mn-lt"/>
                          <a:cs typeface="Amatic SC" panose="00000500000000000000" pitchFamily="2" charset="-79"/>
                        </a:rPr>
                        <a:t> c</a:t>
                      </a:r>
                      <a:r>
                        <a:rPr lang="en-GB" sz="1100" b="0" dirty="0" smtClean="0">
                          <a:solidFill>
                            <a:schemeClr val="tx1"/>
                          </a:solidFill>
                          <a:latin typeface="+mn-lt"/>
                          <a:cs typeface="Amatic SC" panose="00000500000000000000" pitchFamily="2" charset="-79"/>
                        </a:rPr>
                        <a:t>omparing 1 2 3, composition of 1 2 3, circles and triangles,</a:t>
                      </a:r>
                      <a:r>
                        <a:rPr lang="en-GB" sz="1100" b="0" baseline="0" dirty="0" smtClean="0">
                          <a:solidFill>
                            <a:schemeClr val="tx1"/>
                          </a:solidFill>
                          <a:latin typeface="+mn-lt"/>
                          <a:cs typeface="Amatic SC" panose="00000500000000000000" pitchFamily="2" charset="-79"/>
                        </a:rPr>
                        <a:t> spatial awareness, positional language </a:t>
                      </a:r>
                    </a:p>
                    <a:p>
                      <a:pPr algn="ctr"/>
                      <a:endParaRPr lang="en-GB" sz="1100" b="0" baseline="0" dirty="0" smtClean="0">
                        <a:solidFill>
                          <a:schemeClr val="tx1"/>
                        </a:solidFill>
                        <a:latin typeface="+mn-lt"/>
                        <a:cs typeface="Amatic SC" panose="00000500000000000000" pitchFamily="2" charset="-79"/>
                      </a:endParaRPr>
                    </a:p>
                    <a:p>
                      <a:pPr algn="ctr"/>
                      <a:r>
                        <a:rPr lang="en-GB" sz="1100" b="1" baseline="0" dirty="0" smtClean="0">
                          <a:solidFill>
                            <a:schemeClr val="tx1"/>
                          </a:solidFill>
                          <a:latin typeface="+mn-lt"/>
                          <a:cs typeface="Amatic SC" panose="00000500000000000000" pitchFamily="2" charset="-79"/>
                        </a:rPr>
                        <a:t>Light and Dark</a:t>
                      </a:r>
                      <a:endParaRPr lang="en-GB" sz="1100" b="1" dirty="0" smtClean="0">
                        <a:solidFill>
                          <a:schemeClr val="tx1"/>
                        </a:solidFill>
                        <a:latin typeface="+mn-lt"/>
                        <a:cs typeface="Amatic SC" panose="00000500000000000000" pitchFamily="2" charset="-79"/>
                      </a:endParaRPr>
                    </a:p>
                    <a:p>
                      <a:pPr algn="ctr"/>
                      <a:r>
                        <a:rPr lang="en-GB" sz="1100" b="0" dirty="0" smtClean="0">
                          <a:solidFill>
                            <a:schemeClr val="tx1"/>
                          </a:solidFill>
                          <a:latin typeface="+mn-lt"/>
                          <a:cs typeface="Amatic SC" panose="00000500000000000000" pitchFamily="2" charset="-79"/>
                        </a:rPr>
                        <a:t>Numbers</a:t>
                      </a:r>
                      <a:r>
                        <a:rPr lang="en-GB" sz="1100" b="0" baseline="0" dirty="0" smtClean="0">
                          <a:solidFill>
                            <a:schemeClr val="tx1"/>
                          </a:solidFill>
                          <a:latin typeface="+mn-lt"/>
                          <a:cs typeface="Amatic SC" panose="00000500000000000000" pitchFamily="2" charset="-79"/>
                        </a:rPr>
                        <a:t> to 5, one more and one less, shapes with 4 sides, night and day, measurement, time </a:t>
                      </a:r>
                      <a:endParaRPr lang="en-GB" sz="1100" b="0" dirty="0" smtClean="0">
                        <a:solidFill>
                          <a:schemeClr val="tx1"/>
                        </a:solidFill>
                        <a:latin typeface="+mn-lt"/>
                        <a:cs typeface="Amatic SC" panose="00000500000000000000" pitchFamily="2" charset="-79"/>
                      </a:endParaRPr>
                    </a:p>
                    <a:p>
                      <a:pPr algn="ctr"/>
                      <a:endParaRPr lang="en-GB" sz="11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cs typeface="Amatic SC" panose="00000500000000000000" pitchFamily="2" charset="-79"/>
                        </a:rPr>
                        <a:t>Alive in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cs typeface="Amatic SC" panose="00000500000000000000" pitchFamily="2" charset="-79"/>
                        </a:rPr>
                        <a:t>Introducing zero, comparing number to 5, compositions of 4 and</a:t>
                      </a:r>
                      <a:r>
                        <a:rPr lang="en-US" sz="1100" b="0" baseline="0" dirty="0" smtClean="0">
                          <a:solidFill>
                            <a:schemeClr val="tx1"/>
                          </a:solidFill>
                          <a:latin typeface="+mn-lt"/>
                          <a:cs typeface="Amatic SC" panose="00000500000000000000" pitchFamily="2" charset="-79"/>
                        </a:rPr>
                        <a:t> 5, compare mass, compare capacity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latin typeface="+mn-lt"/>
                          <a:cs typeface="Amatic SC" panose="00000500000000000000" pitchFamily="2" charset="-79"/>
                        </a:rPr>
                        <a:t>Growing 6,7 and 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solidFill>
                          <a:latin typeface="+mn-lt"/>
                          <a:cs typeface="Amatic SC" panose="00000500000000000000" pitchFamily="2" charset="-79"/>
                        </a:rPr>
                        <a:t>Combining 2 amounts, making pairs, length and height, time</a:t>
                      </a:r>
                      <a:endParaRPr lang="en-US" sz="1100" b="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mn-lt"/>
                        <a:cs typeface="Amatic SC" panose="00000500000000000000" pitchFamily="2" charset="-79"/>
                      </a:endParaRPr>
                    </a:p>
                    <a:p>
                      <a:pPr algn="ctr"/>
                      <a:endParaRPr lang="en-GB" sz="11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b="1" dirty="0" smtClean="0">
                          <a:solidFill>
                            <a:schemeClr val="tx1"/>
                          </a:solidFill>
                          <a:latin typeface="+mn-lt"/>
                          <a:cs typeface="Amatic SC" panose="00000500000000000000" pitchFamily="2" charset="-79"/>
                        </a:rPr>
                        <a:t>Building 9 and 10</a:t>
                      </a:r>
                    </a:p>
                    <a:p>
                      <a:pPr algn="ctr"/>
                      <a:r>
                        <a:rPr lang="en-GB" sz="1100" b="0" dirty="0" smtClean="0">
                          <a:solidFill>
                            <a:schemeClr val="tx1"/>
                          </a:solidFill>
                          <a:latin typeface="+mn-lt"/>
                          <a:cs typeface="Amatic SC" panose="00000500000000000000" pitchFamily="2" charset="-79"/>
                        </a:rPr>
                        <a:t>Counting 9 and 10, comparing numbers to 10, bonds to 10, 3d shapes, spatial awareness, patterns</a:t>
                      </a:r>
                      <a:r>
                        <a:rPr lang="en-GB" sz="1100" b="0" baseline="0" dirty="0" smtClean="0">
                          <a:solidFill>
                            <a:schemeClr val="tx1"/>
                          </a:solidFill>
                          <a:latin typeface="+mn-lt"/>
                          <a:cs typeface="Amatic SC" panose="00000500000000000000" pitchFamily="2" charset="-79"/>
                        </a:rPr>
                        <a:t>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100" b="1" dirty="0" smtClean="0">
                          <a:solidFill>
                            <a:schemeClr val="tx1"/>
                          </a:solidFill>
                          <a:latin typeface="+mn-lt"/>
                        </a:rPr>
                        <a:t>To 20</a:t>
                      </a:r>
                      <a:r>
                        <a:rPr lang="en-GB" sz="1100" b="1" baseline="0" dirty="0" smtClean="0">
                          <a:solidFill>
                            <a:schemeClr val="tx1"/>
                          </a:solidFill>
                          <a:latin typeface="+mn-lt"/>
                        </a:rPr>
                        <a:t> and Beyond</a:t>
                      </a:r>
                    </a:p>
                    <a:p>
                      <a:pPr algn="ctr"/>
                      <a:r>
                        <a:rPr lang="en-GB" sz="1100" b="0" baseline="0" dirty="0" smtClean="0">
                          <a:solidFill>
                            <a:schemeClr val="tx1"/>
                          </a:solidFill>
                          <a:latin typeface="+mn-lt"/>
                        </a:rPr>
                        <a:t>Building numbers, beyond 10, counting patterns beyond 10, spatial reasoning, match, rotate, manipulate</a:t>
                      </a:r>
                    </a:p>
                    <a:p>
                      <a:pPr algn="ctr"/>
                      <a:endParaRPr lang="en-GB" sz="1100" b="0" baseline="0" dirty="0" smtClean="0">
                        <a:solidFill>
                          <a:schemeClr val="tx1"/>
                        </a:solidFill>
                        <a:latin typeface="+mn-lt"/>
                      </a:endParaRPr>
                    </a:p>
                    <a:p>
                      <a:pPr algn="ctr"/>
                      <a:r>
                        <a:rPr lang="en-GB" sz="1100" b="1" baseline="0" dirty="0" smtClean="0">
                          <a:solidFill>
                            <a:schemeClr val="tx1"/>
                          </a:solidFill>
                          <a:latin typeface="+mn-lt"/>
                        </a:rPr>
                        <a:t>First Then Now</a:t>
                      </a:r>
                    </a:p>
                    <a:p>
                      <a:pPr algn="ctr"/>
                      <a:r>
                        <a:rPr lang="en-GB" sz="1100" b="0" baseline="0" dirty="0" smtClean="0">
                          <a:solidFill>
                            <a:schemeClr val="tx1"/>
                          </a:solidFill>
                          <a:latin typeface="+mn-lt"/>
                        </a:rPr>
                        <a:t>Adding more, taking away, spatial reasoning, compose and decompose </a:t>
                      </a:r>
                    </a:p>
                    <a:p>
                      <a:pPr algn="ctr"/>
                      <a:endParaRPr lang="en-GB" sz="11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100" b="1" dirty="0" smtClean="0">
                        <a:solidFill>
                          <a:schemeClr val="tx1"/>
                        </a:solidFill>
                        <a:latin typeface="+mn-lt"/>
                        <a:cs typeface="Amatic SC" panose="00000500000000000000" pitchFamily="2" charset="-79"/>
                      </a:endParaRPr>
                    </a:p>
                    <a:p>
                      <a:pPr algn="ctr"/>
                      <a:r>
                        <a:rPr lang="en-US" sz="1100" b="1" dirty="0" smtClean="0">
                          <a:solidFill>
                            <a:schemeClr val="tx1"/>
                          </a:solidFill>
                          <a:latin typeface="+mn-lt"/>
                          <a:cs typeface="Amatic SC" panose="00000500000000000000" pitchFamily="2" charset="-79"/>
                        </a:rPr>
                        <a:t>Find my Pattern</a:t>
                      </a:r>
                    </a:p>
                    <a:p>
                      <a:pPr algn="ctr"/>
                      <a:r>
                        <a:rPr lang="en-US" sz="1100" b="0" dirty="0" smtClean="0">
                          <a:solidFill>
                            <a:schemeClr val="tx1"/>
                          </a:solidFill>
                          <a:latin typeface="+mn-lt"/>
                          <a:cs typeface="Amatic SC" panose="00000500000000000000" pitchFamily="2" charset="-79"/>
                        </a:rPr>
                        <a:t>Doubling, sharing and grouping, even and odd, spatial reasoning,</a:t>
                      </a:r>
                      <a:r>
                        <a:rPr lang="en-US" sz="1100" b="0" baseline="0" dirty="0" smtClean="0">
                          <a:solidFill>
                            <a:schemeClr val="tx1"/>
                          </a:solidFill>
                          <a:latin typeface="+mn-lt"/>
                          <a:cs typeface="Amatic SC" panose="00000500000000000000" pitchFamily="2" charset="-79"/>
                        </a:rPr>
                        <a:t> visualize and build </a:t>
                      </a:r>
                    </a:p>
                    <a:p>
                      <a:pPr algn="ctr"/>
                      <a:endParaRPr lang="en-US" sz="1100" b="0" baseline="0" dirty="0" smtClean="0">
                        <a:solidFill>
                          <a:schemeClr val="tx1"/>
                        </a:solidFill>
                        <a:latin typeface="+mn-lt"/>
                        <a:cs typeface="Amatic SC" panose="00000500000000000000" pitchFamily="2" charset="-79"/>
                      </a:endParaRPr>
                    </a:p>
                    <a:p>
                      <a:pPr algn="ctr"/>
                      <a:r>
                        <a:rPr lang="en-US" sz="1100" b="1" baseline="0" dirty="0" smtClean="0">
                          <a:solidFill>
                            <a:schemeClr val="tx1"/>
                          </a:solidFill>
                          <a:latin typeface="+mn-lt"/>
                          <a:cs typeface="Amatic SC" panose="00000500000000000000" pitchFamily="2" charset="-79"/>
                        </a:rPr>
                        <a:t>On the Move</a:t>
                      </a:r>
                    </a:p>
                    <a:p>
                      <a:pPr algn="ctr"/>
                      <a:r>
                        <a:rPr lang="en-US" sz="1100" b="0" baseline="0" dirty="0" smtClean="0">
                          <a:solidFill>
                            <a:schemeClr val="tx1"/>
                          </a:solidFill>
                          <a:latin typeface="+mn-lt"/>
                          <a:cs typeface="Amatic SC" panose="00000500000000000000" pitchFamily="2" charset="-79"/>
                        </a:rPr>
                        <a:t>Deepening, Understanding, Patterns and relationships, spatial reasoning, mapping</a:t>
                      </a:r>
                    </a:p>
                    <a:p>
                      <a:pPr algn="ctr"/>
                      <a:endParaRPr lang="en-US" sz="1100" b="0" baseline="0" dirty="0" smtClean="0">
                        <a:solidFill>
                          <a:schemeClr val="tx1"/>
                        </a:solidFill>
                        <a:latin typeface="+mn-lt"/>
                        <a:cs typeface="Amatic SC" panose="00000500000000000000" pitchFamily="2" charset="-79"/>
                      </a:endParaRPr>
                    </a:p>
                    <a:p>
                      <a:pPr algn="ctr"/>
                      <a:endParaRPr lang="en-US" sz="1100" b="0" dirty="0" smtClean="0">
                        <a:solidFill>
                          <a:schemeClr val="tx1"/>
                        </a:solidFill>
                        <a:latin typeface="+mn-lt"/>
                        <a:cs typeface="Amatic SC" panose="00000500000000000000" pitchFamily="2" charset="-79"/>
                      </a:endParaRPr>
                    </a:p>
                    <a:p>
                      <a:pPr algn="ctr"/>
                      <a:endParaRPr lang="en-US" sz="1100" b="1" dirty="0" smtClean="0">
                        <a:solidFill>
                          <a:schemeClr val="tx1"/>
                        </a:solidFill>
                        <a:latin typeface="+mn-lt"/>
                        <a:cs typeface="Amatic SC" panose="00000500000000000000" pitchFamily="2" charset="-79"/>
                      </a:endParaRPr>
                    </a:p>
                    <a:p>
                      <a:pPr algn="ctr"/>
                      <a:endParaRPr lang="en-US" sz="1100" b="1" dirty="0" smtClean="0">
                        <a:solidFill>
                          <a:schemeClr val="tx1"/>
                        </a:solidFill>
                        <a:latin typeface="+mn-lt"/>
                        <a:cs typeface="Amatic SC" panose="00000500000000000000" pitchFamily="2" charset="-79"/>
                      </a:endParaRPr>
                    </a:p>
                    <a:p>
                      <a:pPr algn="ctr"/>
                      <a:endParaRPr lang="en-US" sz="1100" b="1" dirty="0" smtClean="0">
                        <a:solidFill>
                          <a:schemeClr val="tx1"/>
                        </a:solidFill>
                        <a:latin typeface="+mn-lt"/>
                        <a:cs typeface="Amatic SC" panose="00000500000000000000" pitchFamily="2" charset="-79"/>
                      </a:endParaRPr>
                    </a:p>
                    <a:p>
                      <a:pPr algn="ctr"/>
                      <a:endParaRPr lang="en-US" sz="1100" b="1" dirty="0" smtClean="0">
                        <a:solidFill>
                          <a:schemeClr val="tx1"/>
                        </a:solidFill>
                        <a:latin typeface="+mn-lt"/>
                        <a:cs typeface="Amatic SC" panose="00000500000000000000" pitchFamily="2" charset="-79"/>
                      </a:endParaRPr>
                    </a:p>
                    <a:p>
                      <a:pPr algn="ctr"/>
                      <a:endParaRPr lang="en-US" sz="1100" b="1" dirty="0" smtClean="0">
                        <a:solidFill>
                          <a:schemeClr val="tx1"/>
                        </a:solidFill>
                        <a:latin typeface="+mn-lt"/>
                        <a:cs typeface="Amatic SC" panose="00000500000000000000" pitchFamily="2" charset="-79"/>
                      </a:endParaRPr>
                    </a:p>
                    <a:p>
                      <a:pPr algn="ctr"/>
                      <a:endParaRPr lang="en-US" sz="1100" b="1" dirty="0" smtClean="0">
                        <a:solidFill>
                          <a:schemeClr val="tx1"/>
                        </a:solidFill>
                        <a:latin typeface="+mn-lt"/>
                        <a:cs typeface="Amatic SC" panose="00000500000000000000" pitchFamily="2" charset="-79"/>
                      </a:endParaRPr>
                    </a:p>
                    <a:p>
                      <a:pPr algn="ctr"/>
                      <a:endParaRPr lang="en-US" sz="11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spTree>
    <p:extLst>
      <p:ext uri="{BB962C8B-B14F-4D97-AF65-F5344CB8AC3E}">
        <p14:creationId xmlns:p14="http://schemas.microsoft.com/office/powerpoint/2010/main" val="350021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69174704"/>
              </p:ext>
            </p:extLst>
          </p:nvPr>
        </p:nvGraphicFramePr>
        <p:xfrm>
          <a:off x="146230" y="595720"/>
          <a:ext cx="11899539" cy="589663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763495">
                  <a:extLst>
                    <a:ext uri="{9D8B030D-6E8A-4147-A177-3AD203B41FA5}">
                      <a16:colId xmlns:a16="http://schemas.microsoft.com/office/drawing/2014/main" val="2865123548"/>
                    </a:ext>
                  </a:extLst>
                </a:gridCol>
                <a:gridCol w="1715484">
                  <a:extLst>
                    <a:ext uri="{9D8B030D-6E8A-4147-A177-3AD203B41FA5}">
                      <a16:colId xmlns:a16="http://schemas.microsoft.com/office/drawing/2014/main" val="872926247"/>
                    </a:ext>
                  </a:extLst>
                </a:gridCol>
                <a:gridCol w="1725087">
                  <a:extLst>
                    <a:ext uri="{9D8B030D-6E8A-4147-A177-3AD203B41FA5}">
                      <a16:colId xmlns:a16="http://schemas.microsoft.com/office/drawing/2014/main" val="1315738151"/>
                    </a:ext>
                  </a:extLst>
                </a:gridCol>
                <a:gridCol w="1734689">
                  <a:extLst>
                    <a:ext uri="{9D8B030D-6E8A-4147-A177-3AD203B41FA5}">
                      <a16:colId xmlns:a16="http://schemas.microsoft.com/office/drawing/2014/main" val="2709165749"/>
                    </a:ext>
                  </a:extLst>
                </a:gridCol>
                <a:gridCol w="1744291">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Fantastic</a:t>
                      </a:r>
                      <a:r>
                        <a:rPr lang="en-US" sz="2000" baseline="0" dirty="0" smtClean="0">
                          <a:latin typeface="Amatic SC" panose="00000500000000000000" pitchFamily="2" charset="-79"/>
                          <a:cs typeface="Amatic SC" panose="00000500000000000000" pitchFamily="2" charset="-79"/>
                        </a:rPr>
                        <a:t> food!</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28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Fine motor </a:t>
                      </a:r>
                      <a:endParaRPr lang="en-US" sz="2000" b="0" dirty="0" smtClean="0">
                        <a:latin typeface="Amatic SC" panose="00000500000000000000" pitchFamily="2" charset="-79"/>
                        <a:cs typeface="Amatic SC" panose="00000500000000000000" pitchFamily="2" charset="-79"/>
                      </a:endParaRPr>
                    </a:p>
                    <a:p>
                      <a:pPr algn="ctr"/>
                      <a:endParaRPr lang="en-US" sz="2000" b="0" dirty="0">
                        <a:latin typeface="Amatic SC" panose="00000500000000000000" pitchFamily="2" charset="-79"/>
                        <a:cs typeface="Amatic SC" panose="00000500000000000000" pitchFamily="2" charset="-79"/>
                      </a:endParaRPr>
                    </a:p>
                    <a:p>
                      <a:pPr algn="ctr"/>
                      <a:r>
                        <a:rPr lang="en-US" sz="700" i="1"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a:t>
                      </a:r>
                      <a:r>
                        <a:rPr lang="en-US" sz="1400" b="1" dirty="0" smtClean="0">
                          <a:solidFill>
                            <a:srgbClr val="CC66FF"/>
                          </a:solidFill>
                          <a:latin typeface="Amatic SC" panose="00000500000000000000" pitchFamily="2" charset="-79"/>
                          <a:cs typeface="Amatic SC" panose="00000500000000000000" pitchFamily="2" charset="-79"/>
                        </a:rPr>
                        <a:t>and gross Motor </a:t>
                      </a:r>
                      <a:r>
                        <a:rPr lang="en-US" sz="1400" b="1" dirty="0">
                          <a:solidFill>
                            <a:srgbClr val="CC66FF"/>
                          </a:solidFill>
                          <a:latin typeface="Amatic SC" panose="00000500000000000000" pitchFamily="2" charset="-79"/>
                          <a:cs typeface="Amatic SC" panose="00000500000000000000" pitchFamily="2" charset="-79"/>
                        </a:rPr>
                        <a:t>Activities </a:t>
                      </a:r>
                      <a:endParaRPr lang="en-US" sz="1400" b="1" dirty="0" smtClean="0">
                        <a:solidFill>
                          <a:srgbClr val="CC66FF"/>
                        </a:solidFill>
                        <a:latin typeface="Amatic SC" panose="00000500000000000000" pitchFamily="2" charset="-79"/>
                        <a:cs typeface="Amatic SC" panose="00000500000000000000" pitchFamily="2" charset="-79"/>
                      </a:endParaRPr>
                    </a:p>
                    <a:p>
                      <a:pPr algn="ctr"/>
                      <a:endParaRPr lang="en-US" sz="1400" b="1" dirty="0">
                        <a:solidFill>
                          <a:srgbClr val="CC66FF"/>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a:t>
                      </a:r>
                      <a:r>
                        <a:rPr lang="en-US" sz="800" dirty="0">
                          <a:solidFill>
                            <a:schemeClr val="tx1"/>
                          </a:solidFill>
                          <a:latin typeface="+mn-lt"/>
                          <a:cs typeface="Amatic SC" panose="00000500000000000000" pitchFamily="2" charset="-79"/>
                        </a:rPr>
                        <a:t>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Name</a:t>
                      </a:r>
                      <a:r>
                        <a:rPr lang="en-US" sz="800" baseline="0" dirty="0" smtClean="0">
                          <a:solidFill>
                            <a:schemeClr val="tx1"/>
                          </a:solidFill>
                          <a:latin typeface="+mn-lt"/>
                          <a:cs typeface="Amatic SC" panose="00000500000000000000" pitchFamily="2" charset="-79"/>
                        </a:rPr>
                        <a:t> writing </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Dough disco</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a:t>
                      </a:r>
                      <a:r>
                        <a:rPr lang="en-US" sz="800" dirty="0">
                          <a:solidFill>
                            <a:schemeClr val="tx1"/>
                          </a:solidFill>
                          <a:latin typeface="+mn-lt"/>
                          <a:cs typeface="Amatic SC" panose="00000500000000000000" pitchFamily="2" charset="-79"/>
                        </a:rPr>
                        <a:t>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a:t>
                      </a:r>
                      <a:r>
                        <a:rPr lang="en-US" sz="800" dirty="0" smtClean="0">
                          <a:solidFill>
                            <a:schemeClr val="tx1"/>
                          </a:solidFill>
                        </a:rPr>
                        <a:t>paper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 Show </a:t>
                      </a:r>
                      <a:r>
                        <a:rPr lang="en-US" sz="800" dirty="0">
                          <a:solidFill>
                            <a:schemeClr val="tx1"/>
                          </a:solidFill>
                        </a:rPr>
                        <a:t>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a:t>
                      </a:r>
                      <a:endParaRPr lang="en-US" sz="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t>Teach </a:t>
                      </a:r>
                      <a:r>
                        <a:rPr lang="en-US" sz="800" dirty="0"/>
                        <a:t>and model correct letter formation</a:t>
                      </a:r>
                      <a:r>
                        <a:rPr lang="en-US" sz="800" dirty="0" smtClean="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t>Name writing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Dough disco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a:t>
                      </a:r>
                      <a:r>
                        <a:rPr lang="en-US" sz="800" b="0" i="0" kern="1200" dirty="0" smtClean="0">
                          <a:solidFill>
                            <a:schemeClr val="dk1"/>
                          </a:solidFill>
                          <a:effectLst/>
                          <a:latin typeface="+mn-lt"/>
                          <a:ea typeface="+mn-ea"/>
                          <a:cs typeface="+mn-cs"/>
                        </a:rPr>
                        <a:t>Scissors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Dough disco</a:t>
                      </a:r>
                    </a:p>
                    <a:p>
                      <a:pPr algn="ct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a:t>
                      </a:r>
                      <a:r>
                        <a:rPr lang="en-US" sz="800" dirty="0" smtClean="0">
                          <a:solidFill>
                            <a:schemeClr val="tx1"/>
                          </a:solidFill>
                        </a:rPr>
                        <a:t>formed</a:t>
                      </a:r>
                    </a:p>
                    <a:p>
                      <a:pPr algn="ctr"/>
                      <a:r>
                        <a:rPr lang="en-US" sz="800" dirty="0" smtClean="0">
                          <a:solidFill>
                            <a:schemeClr val="tx1"/>
                          </a:solidFill>
                        </a:rPr>
                        <a:t>Cutting with scissors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Dough disco</a:t>
                      </a:r>
                    </a:p>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a:t>
                      </a:r>
                      <a:r>
                        <a:rPr lang="en-US" sz="800" b="0" i="0" kern="1200" dirty="0" smtClean="0">
                          <a:solidFill>
                            <a:schemeClr val="dk1"/>
                          </a:solidFill>
                          <a:effectLst/>
                          <a:latin typeface="+mn-lt"/>
                          <a:ea typeface="+mn-ea"/>
                          <a:cs typeface="+mn-cs"/>
                        </a:rPr>
                        <a:t>cross</a:t>
                      </a:r>
                    </a:p>
                    <a:p>
                      <a:pPr algn="ctr" fontAlgn="base"/>
                      <a:r>
                        <a:rPr lang="en-US" sz="800" b="0" i="0" kern="1200" dirty="0" smtClean="0">
                          <a:solidFill>
                            <a:schemeClr val="dk1"/>
                          </a:solidFill>
                          <a:effectLst/>
                          <a:latin typeface="+mn-lt"/>
                          <a:ea typeface="+mn-ea"/>
                          <a:cs typeface="+mn-cs"/>
                        </a:rPr>
                        <a:t>Dough disco</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a:t>
                      </a:r>
                      <a:r>
                        <a:rPr lang="en-US" sz="800" b="0" i="0" kern="1200" dirty="0" smtClean="0">
                          <a:solidFill>
                            <a:schemeClr val="dk1"/>
                          </a:solidFill>
                          <a:effectLst/>
                          <a:latin typeface="+mn-lt"/>
                          <a:ea typeface="+mn-ea"/>
                          <a:cs typeface="+mn-cs"/>
                        </a:rPr>
                        <a:t>Lego</a:t>
                      </a:r>
                    </a:p>
                    <a:p>
                      <a:pPr algn="ctr" fontAlgn="base"/>
                      <a:r>
                        <a:rPr lang="en-US" sz="800" b="0" i="0" kern="1200" dirty="0" smtClean="0">
                          <a:solidFill>
                            <a:schemeClr val="dk1"/>
                          </a:solidFill>
                          <a:effectLst/>
                          <a:latin typeface="+mn-lt"/>
                          <a:ea typeface="+mn-ea"/>
                          <a:cs typeface="+mn-cs"/>
                        </a:rPr>
                        <a:t>Dough disco</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97803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smtClean="0">
                          <a:solidFill>
                            <a:schemeClr val="tx1"/>
                          </a:solidFill>
                          <a:latin typeface="+mn-lt"/>
                          <a:cs typeface="Amatic SC" panose="00000500000000000000" pitchFamily="2" charset="-79"/>
                        </a:rPr>
                        <a:t>Exploring</a:t>
                      </a:r>
                      <a:r>
                        <a:rPr lang="en-US" sz="800" baseline="0" dirty="0" smtClean="0">
                          <a:solidFill>
                            <a:schemeClr val="tx1"/>
                          </a:solidFill>
                          <a:latin typeface="+mn-lt"/>
                          <a:cs typeface="Amatic SC" panose="00000500000000000000" pitchFamily="2" charset="-79"/>
                        </a:rPr>
                        <a:t> different ways of moving </a:t>
                      </a:r>
                    </a:p>
                    <a:p>
                      <a:pPr algn="ctr"/>
                      <a:r>
                        <a:rPr lang="en-US" sz="800" dirty="0" smtClean="0">
                          <a:solidFill>
                            <a:schemeClr val="tx1"/>
                          </a:solidFill>
                          <a:latin typeface="+mn-lt"/>
                          <a:cs typeface="Amatic SC" panose="00000500000000000000" pitchFamily="2" charset="-79"/>
                        </a:rPr>
                        <a:t>Changing </a:t>
                      </a:r>
                      <a:r>
                        <a:rPr lang="en-US" sz="800" dirty="0">
                          <a:solidFill>
                            <a:schemeClr val="tx1"/>
                          </a:solidFill>
                          <a:latin typeface="+mn-lt"/>
                          <a:cs typeface="Amatic SC" panose="00000500000000000000" pitchFamily="2" charset="-79"/>
                        </a:rPr>
                        <a:t>for PE / </a:t>
                      </a:r>
                      <a:r>
                        <a:rPr lang="en-US" sz="800" dirty="0"/>
                        <a:t>Help individual children to develop good personal hygiene. </a:t>
                      </a:r>
                      <a:endParaRPr lang="en-US" sz="800" dirty="0" smtClean="0"/>
                    </a:p>
                    <a:p>
                      <a:pPr algn="ctr"/>
                      <a:r>
                        <a:rPr lang="en-US" sz="800" dirty="0" smtClean="0">
                          <a:solidFill>
                            <a:schemeClr val="tx1"/>
                          </a:solidFill>
                          <a:latin typeface="+mn-lt"/>
                          <a:cs typeface="Amatic SC" panose="00000500000000000000" pitchFamily="2" charset="-79"/>
                        </a:rPr>
                        <a:t>Squiggle</a:t>
                      </a:r>
                      <a:r>
                        <a:rPr lang="en-US" sz="800" baseline="0" dirty="0" smtClean="0">
                          <a:solidFill>
                            <a:schemeClr val="tx1"/>
                          </a:solidFill>
                          <a:latin typeface="+mn-lt"/>
                          <a:cs typeface="Amatic SC" panose="00000500000000000000" pitchFamily="2" charset="-79"/>
                        </a:rPr>
                        <a:t> while you wiggle</a:t>
                      </a:r>
                    </a:p>
                    <a:p>
                      <a:pPr algn="ctr"/>
                      <a:endParaRPr lang="en-US" sz="800" baseline="0" dirty="0" smtClean="0">
                        <a:solidFill>
                          <a:schemeClr val="tx1"/>
                        </a:solidFill>
                        <a:latin typeface="+mn-lt"/>
                        <a:cs typeface="Amatic SC" panose="00000500000000000000" pitchFamily="2" charset="-79"/>
                      </a:endParaRPr>
                    </a:p>
                    <a:p>
                      <a:pPr algn="ctr"/>
                      <a:r>
                        <a:rPr lang="en-US" sz="800" b="1" baseline="0" dirty="0" smtClean="0">
                          <a:solidFill>
                            <a:schemeClr val="tx1"/>
                          </a:solidFill>
                          <a:latin typeface="+mn-lt"/>
                          <a:cs typeface="Amatic SC" panose="00000500000000000000" pitchFamily="2" charset="-79"/>
                        </a:rPr>
                        <a:t>PE Unit: Introduction to PE/ Fundamentals </a:t>
                      </a:r>
                      <a:endParaRPr lang="en-GB" sz="800" b="1"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Running, moving safely, jumping, throwing, catching </a:t>
                      </a:r>
                    </a:p>
                    <a:p>
                      <a:pPr algn="ctr"/>
                      <a:r>
                        <a:rPr lang="en-GB" sz="800" baseline="0" dirty="0" smtClean="0">
                          <a:solidFill>
                            <a:schemeClr val="tx1"/>
                          </a:solidFill>
                          <a:latin typeface="+mn-lt"/>
                          <a:cs typeface="Amatic SC" panose="00000500000000000000" pitchFamily="2" charset="-79"/>
                        </a:rPr>
                        <a:t>Communication, co-operation, taking turns, supporting and encouraging others</a:t>
                      </a:r>
                    </a:p>
                    <a:p>
                      <a:pPr algn="ctr"/>
                      <a:r>
                        <a:rPr lang="en-GB" sz="800" baseline="0" dirty="0" smtClean="0">
                          <a:solidFill>
                            <a:schemeClr val="tx1"/>
                          </a:solidFill>
                          <a:latin typeface="+mn-lt"/>
                          <a:cs typeface="Amatic SC" panose="00000500000000000000" pitchFamily="2" charset="-79"/>
                        </a:rPr>
                        <a:t>Honesty and fair play, managing emotions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smtClean="0">
                          <a:solidFill>
                            <a:schemeClr val="tx1"/>
                          </a:solidFill>
                          <a:latin typeface="+mn-lt"/>
                          <a:cs typeface="Amatic SC" panose="00000500000000000000" pitchFamily="2" charset="-79"/>
                        </a:rPr>
                        <a:t>Cooperation games i.e. parachute games.</a:t>
                      </a:r>
                    </a:p>
                    <a:p>
                      <a:pPr algn="ctr"/>
                      <a:r>
                        <a:rPr lang="en-US" sz="800" dirty="0" smtClean="0">
                          <a:solidFill>
                            <a:schemeClr val="tx1"/>
                          </a:solidFill>
                          <a:latin typeface="+mn-lt"/>
                          <a:cs typeface="Amatic SC" panose="00000500000000000000" pitchFamily="2" charset="-79"/>
                        </a:rPr>
                        <a:t>Climbing – outdoor equipment</a:t>
                      </a:r>
                    </a:p>
                    <a:p>
                      <a:pPr algn="ctr"/>
                      <a:r>
                        <a:rPr lang="en-US" sz="800" dirty="0" smtClean="0">
                          <a:solidFill>
                            <a:schemeClr val="tx1"/>
                          </a:solidFill>
                          <a:latin typeface="+mn-lt"/>
                          <a:cs typeface="Amatic SC" panose="00000500000000000000" pitchFamily="2" charset="-79"/>
                        </a:rPr>
                        <a:t>Exploring</a:t>
                      </a:r>
                      <a:r>
                        <a:rPr lang="en-US" sz="800" baseline="0" dirty="0" smtClean="0">
                          <a:solidFill>
                            <a:schemeClr val="tx1"/>
                          </a:solidFill>
                          <a:latin typeface="+mn-lt"/>
                          <a:cs typeface="Amatic SC" panose="00000500000000000000" pitchFamily="2" charset="-79"/>
                        </a:rPr>
                        <a:t> different ways of moving </a:t>
                      </a:r>
                    </a:p>
                    <a:p>
                      <a:pPr algn="ctr"/>
                      <a:r>
                        <a:rPr lang="en-US" sz="800" dirty="0" smtClean="0">
                          <a:solidFill>
                            <a:schemeClr val="tx1"/>
                          </a:solidFill>
                          <a:latin typeface="+mn-lt"/>
                          <a:cs typeface="Amatic SC" panose="00000500000000000000" pitchFamily="2" charset="-79"/>
                        </a:rPr>
                        <a:t>Changing for PE / </a:t>
                      </a:r>
                      <a:r>
                        <a:rPr lang="en-US" sz="800" dirty="0" smtClean="0"/>
                        <a:t>Help individual children to develop good personal hygiene. </a:t>
                      </a:r>
                    </a:p>
                    <a:p>
                      <a:pPr algn="ctr"/>
                      <a:r>
                        <a:rPr lang="en-US" sz="800" dirty="0" smtClean="0">
                          <a:solidFill>
                            <a:schemeClr val="tx1"/>
                          </a:solidFill>
                          <a:latin typeface="+mn-lt"/>
                          <a:cs typeface="Amatic SC" panose="00000500000000000000" pitchFamily="2" charset="-79"/>
                        </a:rPr>
                        <a:t>Squiggle</a:t>
                      </a:r>
                      <a:r>
                        <a:rPr lang="en-US" sz="800" baseline="0" dirty="0" smtClean="0">
                          <a:solidFill>
                            <a:schemeClr val="tx1"/>
                          </a:solidFill>
                          <a:latin typeface="+mn-lt"/>
                          <a:cs typeface="Amatic SC" panose="00000500000000000000" pitchFamily="2" charset="-79"/>
                        </a:rPr>
                        <a:t> while you wiggle</a:t>
                      </a:r>
                    </a:p>
                    <a:p>
                      <a:pPr algn="ctr"/>
                      <a:endParaRPr lang="en-US" sz="800" baseline="0" dirty="0" smtClean="0">
                        <a:solidFill>
                          <a:schemeClr val="tx1"/>
                        </a:solidFill>
                        <a:latin typeface="+mn-lt"/>
                        <a:cs typeface="Amatic SC" panose="00000500000000000000" pitchFamily="2" charset="-79"/>
                      </a:endParaRPr>
                    </a:p>
                    <a:p>
                      <a:pPr algn="ctr"/>
                      <a:r>
                        <a:rPr lang="en-US" sz="800" b="1" baseline="0" dirty="0" smtClean="0">
                          <a:solidFill>
                            <a:schemeClr val="tx1"/>
                          </a:solidFill>
                          <a:latin typeface="+mn-lt"/>
                          <a:cs typeface="Amatic SC" panose="00000500000000000000" pitchFamily="2" charset="-79"/>
                        </a:rPr>
                        <a:t>PE Unit: Introduction to PE/ Fundamentals </a:t>
                      </a:r>
                      <a:endParaRPr lang="en-GB" sz="800" b="1"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Running, moving safely, jumping, throwing, catching </a:t>
                      </a:r>
                    </a:p>
                    <a:p>
                      <a:pPr algn="ctr"/>
                      <a:r>
                        <a:rPr lang="en-GB" sz="800" baseline="0" dirty="0" smtClean="0">
                          <a:solidFill>
                            <a:schemeClr val="tx1"/>
                          </a:solidFill>
                          <a:latin typeface="+mn-lt"/>
                          <a:cs typeface="Amatic SC" panose="00000500000000000000" pitchFamily="2" charset="-79"/>
                        </a:rPr>
                        <a:t>Communication, co-operation, taking turns, supporting and encouraging others</a:t>
                      </a:r>
                    </a:p>
                    <a:p>
                      <a:pPr algn="ctr"/>
                      <a:r>
                        <a:rPr lang="en-GB" sz="800" baseline="0" dirty="0" smtClean="0">
                          <a:solidFill>
                            <a:schemeClr val="tx1"/>
                          </a:solidFill>
                          <a:latin typeface="+mn-lt"/>
                          <a:cs typeface="Amatic SC" panose="00000500000000000000" pitchFamily="2" charset="-79"/>
                        </a:rPr>
                        <a:t>Honesty and fair play, managing emotions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rgbClr val="FF000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cs typeface="Amatic SC" panose="00000500000000000000" pitchFamily="2" charset="-79"/>
                        </a:rPr>
                        <a:t>PE Unit: Dance/ Multi-skills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mn-lt"/>
                          <a:cs typeface="Amatic SC" panose="00000500000000000000" pitchFamily="2" charset="-79"/>
                        </a:rPr>
                        <a:t>Travelling,</a:t>
                      </a:r>
                      <a:r>
                        <a:rPr lang="en-US" sz="800" b="0" baseline="0" dirty="0" smtClean="0">
                          <a:solidFill>
                            <a:schemeClr val="tx1"/>
                          </a:solidFill>
                          <a:latin typeface="+mn-lt"/>
                          <a:cs typeface="Amatic SC" panose="00000500000000000000" pitchFamily="2" charset="-79"/>
                        </a:rPr>
                        <a:t> copying and performing action, co-ordination, respect, co-operating with others, confidence, working independently </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smtClean="0">
                          <a:solidFill>
                            <a:schemeClr val="tx1"/>
                          </a:solidFill>
                          <a:latin typeface="+mn-lt"/>
                          <a:cs typeface="Amatic SC" panose="00000500000000000000" pitchFamily="2" charset="-79"/>
                        </a:rPr>
                        <a:t>Ball skills- aiming, dribbling, pushing, throwing &amp; catching, patting, or kicking</a:t>
                      </a:r>
                    </a:p>
                    <a:p>
                      <a:pPr algn="ctr"/>
                      <a:r>
                        <a:rPr lang="en-US" sz="800" dirty="0" smtClean="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cs typeface="Amatic SC" panose="00000500000000000000" pitchFamily="2" charset="-79"/>
                        </a:rPr>
                        <a:t>PE Unit: Dance/ Multi-skills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mn-lt"/>
                          <a:cs typeface="Amatic SC" panose="00000500000000000000" pitchFamily="2" charset="-79"/>
                        </a:rPr>
                        <a:t>Travelling,</a:t>
                      </a:r>
                      <a:r>
                        <a:rPr lang="en-US" sz="800" b="0" baseline="0" dirty="0" smtClean="0">
                          <a:solidFill>
                            <a:schemeClr val="tx1"/>
                          </a:solidFill>
                          <a:latin typeface="+mn-lt"/>
                          <a:cs typeface="Amatic SC" panose="00000500000000000000" pitchFamily="2" charset="-79"/>
                        </a:rPr>
                        <a:t> copying and performing action, co-ordination, respect, co-operating with others, confidence, working independently </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endParaRPr lang="en-US" sz="800" dirty="0" smtClean="0">
                        <a:solidFill>
                          <a:schemeClr val="tx1"/>
                        </a:solidFill>
                        <a:latin typeface="+mn-lt"/>
                        <a:cs typeface="Amatic SC" panose="00000500000000000000" pitchFamily="2" charset="-79"/>
                      </a:endParaRPr>
                    </a:p>
                    <a:p>
                      <a:pPr algn="ctr"/>
                      <a:endParaRPr lang="en-US" sz="800" dirty="0" smtClean="0">
                        <a:solidFill>
                          <a:schemeClr val="tx1"/>
                        </a:solidFill>
                        <a:latin typeface="+mn-lt"/>
                        <a:cs typeface="Amatic SC" panose="00000500000000000000" pitchFamily="2" charset="-79"/>
                      </a:endParaRPr>
                    </a:p>
                    <a:p>
                      <a:pPr algn="ctr"/>
                      <a:r>
                        <a:rPr lang="en-US" sz="800" b="1" dirty="0" smtClean="0">
                          <a:solidFill>
                            <a:schemeClr val="tx1"/>
                          </a:solidFill>
                          <a:latin typeface="+mn-lt"/>
                          <a:cs typeface="Amatic SC" panose="00000500000000000000" pitchFamily="2" charset="-79"/>
                        </a:rPr>
                        <a:t>PE Unit: Athletics/ Gymnastics </a:t>
                      </a:r>
                    </a:p>
                    <a:p>
                      <a:pPr algn="ctr"/>
                      <a:r>
                        <a:rPr lang="en-US" sz="800" b="0" dirty="0" smtClean="0">
                          <a:solidFill>
                            <a:schemeClr val="tx1"/>
                          </a:solidFill>
                          <a:latin typeface="+mn-lt"/>
                          <a:cs typeface="Amatic SC" panose="00000500000000000000" pitchFamily="2" charset="-79"/>
                        </a:rPr>
                        <a:t>Shapes,</a:t>
                      </a:r>
                      <a:r>
                        <a:rPr lang="en-US" sz="800" b="0" baseline="0" dirty="0" smtClean="0">
                          <a:solidFill>
                            <a:schemeClr val="tx1"/>
                          </a:solidFill>
                          <a:latin typeface="+mn-lt"/>
                          <a:cs typeface="Amatic SC" panose="00000500000000000000" pitchFamily="2" charset="-79"/>
                        </a:rPr>
                        <a:t> balances, jumps, rocking, rolling, travelling, taking turns, co-operation, communication, confidence </a:t>
                      </a:r>
                      <a:endParaRPr lang="en-US"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smtClean="0">
                          <a:solidFill>
                            <a:schemeClr val="tx1"/>
                          </a:solidFill>
                          <a:latin typeface="+mn-lt"/>
                          <a:cs typeface="Amatic SC" panose="00000500000000000000" pitchFamily="2" charset="-79"/>
                        </a:rPr>
                        <a:t>Obstacle activities</a:t>
                      </a:r>
                    </a:p>
                    <a:p>
                      <a:pPr algn="ctr"/>
                      <a:r>
                        <a:rPr lang="en-US" sz="800" dirty="0" smtClean="0">
                          <a:solidFill>
                            <a:schemeClr val="tx1"/>
                          </a:solidFill>
                          <a:latin typeface="+mn-lt"/>
                          <a:cs typeface="Amatic SC" panose="00000500000000000000" pitchFamily="2" charset="-79"/>
                        </a:rPr>
                        <a:t>children moving over, under, through and around equipment</a:t>
                      </a:r>
                    </a:p>
                    <a:p>
                      <a:pPr algn="ctr"/>
                      <a:r>
                        <a:rPr lang="en-US" sz="800" dirty="0" smtClean="0"/>
                        <a:t>Encourage children to be highly active and get out of breath several times every day. Provide opportunities for children to, spin, rock, tilt, fall, slide and bounce. </a:t>
                      </a:r>
                    </a:p>
                    <a:p>
                      <a:pPr algn="ctr"/>
                      <a:r>
                        <a:rPr lang="en-US" sz="800" dirty="0" smtClean="0">
                          <a:solidFill>
                            <a:schemeClr val="tx1"/>
                          </a:solidFill>
                          <a:latin typeface="+mn-lt"/>
                          <a:cs typeface="Amatic SC" panose="00000500000000000000" pitchFamily="2" charset="-79"/>
                        </a:rPr>
                        <a:t>Dance / moving to music </a:t>
                      </a:r>
                    </a:p>
                    <a:p>
                      <a:pPr algn="ctr"/>
                      <a:endParaRPr lang="en-US" sz="800" dirty="0" smtClean="0">
                        <a:solidFill>
                          <a:schemeClr val="tx1"/>
                        </a:solidFill>
                        <a:latin typeface="+mn-lt"/>
                        <a:cs typeface="Amatic SC" panose="00000500000000000000" pitchFamily="2" charset="-79"/>
                      </a:endParaRPr>
                    </a:p>
                    <a:p>
                      <a:pPr algn="ctr"/>
                      <a:r>
                        <a:rPr lang="en-US" sz="800" b="1" dirty="0" smtClean="0">
                          <a:solidFill>
                            <a:schemeClr val="tx1"/>
                          </a:solidFill>
                          <a:latin typeface="+mn-lt"/>
                          <a:cs typeface="Amatic SC" panose="00000500000000000000" pitchFamily="2" charset="-79"/>
                        </a:rPr>
                        <a:t>PE Unit: Athletics/ Gymnastics </a:t>
                      </a:r>
                    </a:p>
                    <a:p>
                      <a:pPr algn="ctr"/>
                      <a:r>
                        <a:rPr lang="en-US" sz="800" b="0" dirty="0" smtClean="0">
                          <a:solidFill>
                            <a:schemeClr val="tx1"/>
                          </a:solidFill>
                          <a:latin typeface="+mn-lt"/>
                          <a:cs typeface="Amatic SC" panose="00000500000000000000" pitchFamily="2" charset="-79"/>
                        </a:rPr>
                        <a:t>Shapes,</a:t>
                      </a:r>
                      <a:r>
                        <a:rPr lang="en-US" sz="800" b="0" baseline="0" dirty="0" smtClean="0">
                          <a:solidFill>
                            <a:schemeClr val="tx1"/>
                          </a:solidFill>
                          <a:latin typeface="+mn-lt"/>
                          <a:cs typeface="Amatic SC" panose="00000500000000000000" pitchFamily="2" charset="-79"/>
                        </a:rPr>
                        <a:t> balances, jumps, rocking, rolling, travelling, taking turns, co-operation, communication, confidence </a:t>
                      </a:r>
                      <a:endParaRPr lang="en-US" sz="800" b="0" dirty="0" smtClean="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spTree>
    <p:extLst>
      <p:ext uri="{BB962C8B-B14F-4D97-AF65-F5344CB8AC3E}">
        <p14:creationId xmlns:p14="http://schemas.microsoft.com/office/powerpoint/2010/main" val="540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58916844"/>
              </p:ext>
            </p:extLst>
          </p:nvPr>
        </p:nvGraphicFramePr>
        <p:xfrm>
          <a:off x="366318" y="524472"/>
          <a:ext cx="11459364" cy="563547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Fantastic</a:t>
                      </a:r>
                      <a:r>
                        <a:rPr lang="en-US" sz="2000" baseline="0" dirty="0" smtClean="0">
                          <a:latin typeface="Amatic SC" panose="00000500000000000000" pitchFamily="2" charset="-79"/>
                          <a:cs typeface="Amatic SC" panose="00000500000000000000" pitchFamily="2" charset="-79"/>
                        </a:rPr>
                        <a:t> food!</a:t>
                      </a: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a:t>
                      </a:r>
                      <a:r>
                        <a:rPr lang="en-US" sz="800" i="1" dirty="0" smtClean="0"/>
                        <a:t>to</a:t>
                      </a:r>
                      <a:r>
                        <a:rPr lang="en-US" sz="800" i="1" baseline="0" dirty="0" smtClean="0"/>
                        <a:t> have their artwork displayed in school on their ‘proud square’ on our gallery wall, </a:t>
                      </a:r>
                      <a:r>
                        <a:rPr lang="en-US" sz="800" i="1" dirty="0" smtClean="0"/>
                        <a:t>.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smtClean="0"/>
                        <a:t>Provide </a:t>
                      </a:r>
                      <a:r>
                        <a:rPr lang="en-US" sz="1100" dirty="0"/>
                        <a:t>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smtClean="0"/>
                        <a:t>Firework </a:t>
                      </a:r>
                      <a:r>
                        <a:rPr lang="en-US" sz="1100" dirty="0"/>
                        <a:t>pictures, Christmas decorations, Christmas cards, </a:t>
                      </a:r>
                      <a:r>
                        <a:rPr lang="en-US" sz="1100" dirty="0" smtClean="0"/>
                        <a:t>Christmas </a:t>
                      </a:r>
                      <a:r>
                        <a:rPr lang="en-US" sz="1100" dirty="0"/>
                        <a:t>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r>
                        <a:rPr lang="en-US" sz="1100" dirty="0" smtClean="0"/>
                        <a:t>.</a:t>
                      </a: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solidFill>
                            <a:schemeClr val="tx1"/>
                          </a:solidFill>
                        </a:rPr>
                        <a:t>Collage </a:t>
                      </a:r>
                      <a:r>
                        <a:rPr lang="en-GB" sz="1100" dirty="0">
                          <a:solidFill>
                            <a:schemeClr val="tx1"/>
                          </a:solidFill>
                        </a:rPr>
                        <a:t>owls / 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t>.</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rockets. Design and make objects they may need in space, thinking about form and </a:t>
                      </a:r>
                      <a:r>
                        <a:rPr lang="en-GB" sz="1100" dirty="0" smtClean="0">
                          <a:solidFill>
                            <a:schemeClr val="tx1"/>
                          </a:solidFill>
                        </a:rPr>
                        <a:t>function</a:t>
                      </a:r>
                      <a:endParaRPr lang="en-GB" sz="1100" dirty="0">
                        <a:solidFill>
                          <a:schemeClr val="tx1"/>
                        </a:solidFill>
                      </a:endParaRPr>
                    </a:p>
                    <a:p>
                      <a:pPr algn="ctr"/>
                      <a:endParaRPr lang="en-GB" sz="1100" dirty="0">
                        <a:solidFill>
                          <a:schemeClr val="tx1"/>
                        </a:solidFill>
                      </a:endParaRPr>
                    </a:p>
                    <a:p>
                      <a:pPr algn="ctr"/>
                      <a:r>
                        <a:rPr lang="en-US" sz="1100" dirty="0" smtClean="0"/>
                        <a:t>Junk </a:t>
                      </a:r>
                      <a:r>
                        <a:rPr lang="en-US" sz="1100" dirty="0"/>
                        <a:t>modelling, houses, bridges boats and transport. </a:t>
                      </a:r>
                    </a:p>
                    <a:p>
                      <a:pPr algn="ctr"/>
                      <a:endParaRPr lang="en-US" sz="1100" dirty="0">
                        <a:solidFill>
                          <a:schemeClr val="tx1"/>
                        </a:solidFill>
                      </a:endParaRPr>
                    </a:p>
                    <a:p>
                      <a:pPr algn="ctr"/>
                      <a:r>
                        <a:rPr lang="en-US" sz="1100" dirty="0"/>
                        <a:t>Exploration of other countries – dressing up in different </a:t>
                      </a:r>
                      <a:r>
                        <a:rPr lang="en-US" sz="1100" dirty="0" smtClean="0"/>
                        <a:t>costumes</a:t>
                      </a:r>
                    </a:p>
                    <a:p>
                      <a:pPr algn="ctr"/>
                      <a:endParaRPr lang="en-US" sz="1100" dirty="0"/>
                    </a:p>
                    <a:p>
                      <a:pPr algn="ctr"/>
                      <a:r>
                        <a:rPr lang="en-US" sz="1100" dirty="0"/>
                        <a:t>Retelling familiar stories Creating outer of space </a:t>
                      </a:r>
                      <a:r>
                        <a:rPr lang="en-US" sz="1100" dirty="0" smtClean="0"/>
                        <a:t>pictures</a:t>
                      </a:r>
                    </a:p>
                    <a:p>
                      <a:pPr algn="ctr"/>
                      <a:endParaRPr lang="en-US" sz="1100" dirty="0"/>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smtClean="0">
                          <a:solidFill>
                            <a:schemeClr val="tx1"/>
                          </a:solidFill>
                        </a:rPr>
                        <a:t>Printing</a:t>
                      </a:r>
                      <a:r>
                        <a:rPr lang="en-US" sz="1100" baseline="0" dirty="0" smtClean="0">
                          <a:solidFill>
                            <a:schemeClr val="tx1"/>
                          </a:solidFill>
                        </a:rPr>
                        <a:t> with fruit and vegetables, creating repeating patterns, making fruit salads, designing a lunchbox for the lighthouse keeper, Hana’s surprise songs and music.</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1583067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7467</TotalTime>
  <Words>7192</Words>
  <Application>Microsoft Office PowerPoint</Application>
  <PresentationFormat>Widescreen</PresentationFormat>
  <Paragraphs>825</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Amatic SC</vt:lpstr>
      <vt:lpstr>Arial</vt:lpstr>
      <vt:lpstr>RM Typerighter old</vt:lpstr>
      <vt:lpstr>Acumin Pro</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Helen Thorpe</cp:lastModifiedBy>
  <cp:revision>174</cp:revision>
  <dcterms:created xsi:type="dcterms:W3CDTF">2021-06-03T07:59:39Z</dcterms:created>
  <dcterms:modified xsi:type="dcterms:W3CDTF">2022-01-27T12:32:33Z</dcterms:modified>
</cp:coreProperties>
</file>